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64" r:id="rId3"/>
    <p:sldId id="258" r:id="rId4"/>
    <p:sldId id="261" r:id="rId5"/>
    <p:sldId id="262" r:id="rId6"/>
    <p:sldId id="266" r:id="rId7"/>
    <p:sldId id="26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4" autoAdjust="0"/>
    <p:restoredTop sz="94660"/>
  </p:normalViewPr>
  <p:slideViewPr>
    <p:cSldViewPr snapToGrid="0">
      <p:cViewPr varScale="1">
        <p:scale>
          <a:sx n="107" d="100"/>
          <a:sy n="107" d="100"/>
        </p:scale>
        <p:origin x="23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74306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80555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78379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708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03740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921485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5939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86878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0297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84824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8388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9996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45689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61538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65674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55860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1726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6907862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F844B7E4-F4E4-4F81-A4ED-245596F704C3}"/>
              </a:ext>
            </a:extLst>
          </p:cNvPr>
          <p:cNvSpPr txBox="1"/>
          <p:nvPr/>
        </p:nvSpPr>
        <p:spPr>
          <a:xfrm>
            <a:off x="247467" y="71582"/>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F86EADAE-BDDF-4BC3-98FF-743B77CC21CA}"/>
              </a:ext>
            </a:extLst>
          </p:cNvPr>
          <p:cNvSpPr txBox="1"/>
          <p:nvPr/>
        </p:nvSpPr>
        <p:spPr>
          <a:xfrm>
            <a:off x="111066" y="4187793"/>
            <a:ext cx="5493812" cy="5847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32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3F576EF-207D-4E7C-93FD-A79481563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7" y="779469"/>
            <a:ext cx="5669239" cy="3181746"/>
          </a:xfrm>
          <a:prstGeom prst="rect">
            <a:avLst/>
          </a:prstGeom>
        </p:spPr>
      </p:pic>
      <p:pic>
        <p:nvPicPr>
          <p:cNvPr id="12" name="図 11">
            <a:extLst>
              <a:ext uri="{FF2B5EF4-FFF2-40B4-BE49-F238E27FC236}">
                <a16:creationId xmlns:a16="http://schemas.microsoft.com/office/drawing/2014/main" id="{64C1039B-167A-43B0-A7A2-E0CE4DBC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67" y="5090147"/>
            <a:ext cx="1998550" cy="1498912"/>
          </a:xfrm>
          <a:prstGeom prst="rect">
            <a:avLst/>
          </a:prstGeom>
        </p:spPr>
      </p:pic>
      <p:sp>
        <p:nvSpPr>
          <p:cNvPr id="19" name="テキスト ボックス 18">
            <a:extLst>
              <a:ext uri="{FF2B5EF4-FFF2-40B4-BE49-F238E27FC236}">
                <a16:creationId xmlns:a16="http://schemas.microsoft.com/office/drawing/2014/main" id="{B4AB4781-B8C5-434B-A852-75E575663BB6}"/>
              </a:ext>
            </a:extLst>
          </p:cNvPr>
          <p:cNvSpPr txBox="1"/>
          <p:nvPr/>
        </p:nvSpPr>
        <p:spPr>
          <a:xfrm>
            <a:off x="179294" y="6188949"/>
            <a:ext cx="2159566"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制作者：</a:t>
            </a:r>
            <a:r>
              <a:rPr kumimoji="1" lang="ja-JP" altLang="en-US" sz="2000" dirty="0">
                <a:latin typeface="メイリオ" panose="020B0604030504040204" pitchFamily="50" charset="-128"/>
                <a:ea typeface="メイリオ" panose="020B0604030504040204" pitchFamily="50" charset="-128"/>
              </a:rPr>
              <a:t>浜松 廉斗</a:t>
            </a:r>
            <a:endParaRPr kumimoji="1"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0D71DC08-5355-4422-B803-F9AF3294A1BE}"/>
              </a:ext>
            </a:extLst>
          </p:cNvPr>
          <p:cNvSpPr txBox="1"/>
          <p:nvPr/>
        </p:nvSpPr>
        <p:spPr>
          <a:xfrm>
            <a:off x="2397475" y="5090147"/>
            <a:ext cx="285206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大食いプログラマー浜松廉斗</a:t>
            </a:r>
          </a:p>
        </p:txBody>
      </p:sp>
      <p:sp>
        <p:nvSpPr>
          <p:cNvPr id="21" name="テキスト ボックス 20">
            <a:extLst>
              <a:ext uri="{FF2B5EF4-FFF2-40B4-BE49-F238E27FC236}">
                <a16:creationId xmlns:a16="http://schemas.microsoft.com/office/drawing/2014/main" id="{E4B52EC2-A3EA-4D2F-95F1-73D989A43B51}"/>
              </a:ext>
            </a:extLst>
          </p:cNvPr>
          <p:cNvSpPr txBox="1"/>
          <p:nvPr/>
        </p:nvSpPr>
        <p:spPr>
          <a:xfrm>
            <a:off x="2397475" y="5458817"/>
            <a:ext cx="296106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学校：福岡情報</a:t>
            </a:r>
            <a:r>
              <a:rPr kumimoji="1" lang="en-US" altLang="ja-JP" sz="1200" dirty="0">
                <a:latin typeface="メイリオ" panose="020B0604030504040204" pitchFamily="50" charset="-128"/>
                <a:ea typeface="メイリオ" panose="020B0604030504040204" pitchFamily="50" charset="-128"/>
              </a:rPr>
              <a:t>IT</a:t>
            </a:r>
            <a:r>
              <a:rPr kumimoji="1" lang="ja-JP" altLang="en-US" sz="1200" dirty="0">
                <a:latin typeface="メイリオ" panose="020B0604030504040204" pitchFamily="50" charset="-128"/>
                <a:ea typeface="メイリオ" panose="020B0604030504040204" pitchFamily="50" charset="-128"/>
              </a:rPr>
              <a:t>クリエイター専門学校</a:t>
            </a:r>
          </a:p>
        </p:txBody>
      </p:sp>
      <p:sp>
        <p:nvSpPr>
          <p:cNvPr id="22" name="テキスト ボックス 21">
            <a:extLst>
              <a:ext uri="{FF2B5EF4-FFF2-40B4-BE49-F238E27FC236}">
                <a16:creationId xmlns:a16="http://schemas.microsoft.com/office/drawing/2014/main" id="{A556633E-A6E1-4D76-9C8D-C0A8D767182B}"/>
              </a:ext>
            </a:extLst>
          </p:cNvPr>
          <p:cNvSpPr txBox="1"/>
          <p:nvPr/>
        </p:nvSpPr>
        <p:spPr>
          <a:xfrm>
            <a:off x="2397475" y="6324753"/>
            <a:ext cx="2339102" cy="461665"/>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言語経験年月</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Unity/C#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a:t>
            </a:r>
            <a:r>
              <a:rPr kumimoji="1" lang="en-US" altLang="ja-JP" sz="1200" dirty="0">
                <a:latin typeface="メイリオ" panose="020B0604030504040204" pitchFamily="50" charset="-128"/>
                <a:ea typeface="メイリオ" panose="020B0604030504040204" pitchFamily="50" charset="-128"/>
              </a:rPr>
              <a:t>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年等</a:t>
            </a:r>
            <a:endParaRPr kumimoji="1" lang="en-US" altLang="ja-JP" sz="12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A8815DBE-6C38-485F-90F7-24920E526DB3}"/>
              </a:ext>
            </a:extLst>
          </p:cNvPr>
          <p:cNvSpPr txBox="1"/>
          <p:nvPr/>
        </p:nvSpPr>
        <p:spPr>
          <a:xfrm>
            <a:off x="2397475" y="5708136"/>
            <a:ext cx="2846548"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ポートフォリオ：</a:t>
            </a:r>
            <a:r>
              <a:rPr kumimoji="1" lang="en-US" altLang="ja-JP" sz="1200" dirty="0">
                <a:latin typeface="メイリオ" panose="020B0604030504040204" pitchFamily="50" charset="-128"/>
                <a:ea typeface="メイリオ" panose="020B0604030504040204" pitchFamily="50" charset="-128"/>
              </a:rPr>
              <a:t>https://x.gd/at8C6</a:t>
            </a:r>
            <a:endParaRPr kumimoji="1" lang="ja-JP" altLang="en-US" sz="1200" dirty="0">
              <a:latin typeface="メイリオ" panose="020B0604030504040204" pitchFamily="50" charset="-128"/>
              <a:ea typeface="メイリオ" panose="020B0604030504040204" pitchFamily="50" charset="-128"/>
            </a:endParaRPr>
          </a:p>
        </p:txBody>
      </p:sp>
      <p:pic>
        <p:nvPicPr>
          <p:cNvPr id="24" name="図 23">
            <a:extLst>
              <a:ext uri="{FF2B5EF4-FFF2-40B4-BE49-F238E27FC236}">
                <a16:creationId xmlns:a16="http://schemas.microsoft.com/office/drawing/2014/main" id="{4BE8CFA7-8F83-4F2C-88B0-3C2343FCB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051" y="3613411"/>
            <a:ext cx="5238342" cy="2953471"/>
          </a:xfrm>
          <a:prstGeom prst="rect">
            <a:avLst/>
          </a:prstGeom>
        </p:spPr>
      </p:pic>
      <p:sp>
        <p:nvSpPr>
          <p:cNvPr id="25" name="テキスト ボックス 24">
            <a:extLst>
              <a:ext uri="{FF2B5EF4-FFF2-40B4-BE49-F238E27FC236}">
                <a16:creationId xmlns:a16="http://schemas.microsoft.com/office/drawing/2014/main" id="{9073110F-D00F-4665-84A5-1B497362A402}"/>
              </a:ext>
            </a:extLst>
          </p:cNvPr>
          <p:cNvSpPr txBox="1"/>
          <p:nvPr/>
        </p:nvSpPr>
        <p:spPr>
          <a:xfrm>
            <a:off x="6096000" y="2416135"/>
            <a:ext cx="4852610"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敵の様々な攻撃を回避しつつ</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コンボ攻撃を叩き込め！</a:t>
            </a:r>
          </a:p>
        </p:txBody>
      </p:sp>
      <p:pic>
        <p:nvPicPr>
          <p:cNvPr id="27" name="図 26">
            <a:extLst>
              <a:ext uri="{FF2B5EF4-FFF2-40B4-BE49-F238E27FC236}">
                <a16:creationId xmlns:a16="http://schemas.microsoft.com/office/drawing/2014/main" id="{AC5B4B55-5F85-492C-A731-34F401E0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37594BCA-13FD-41BA-95DC-1FDE8D8BDF63}"/>
              </a:ext>
            </a:extLst>
          </p:cNvPr>
          <p:cNvSpPr txBox="1"/>
          <p:nvPr/>
        </p:nvSpPr>
        <p:spPr>
          <a:xfrm>
            <a:off x="2397475" y="6016444"/>
            <a:ext cx="3337324" cy="276999"/>
          </a:xfrm>
          <a:prstGeom prst="rect">
            <a:avLst/>
          </a:prstGeom>
          <a:noFill/>
        </p:spPr>
        <p:txBody>
          <a:bodyPr wrap="none" rtlCol="0">
            <a:spAutoFit/>
          </a:bodyPr>
          <a:lstStyle/>
          <a:p>
            <a:r>
              <a:rPr kumimoji="1" lang="en-US" altLang="ja-JP" sz="1200" dirty="0" err="1">
                <a:latin typeface="メイリオ" panose="020B0604030504040204" pitchFamily="50" charset="-128"/>
                <a:ea typeface="メイリオ" panose="020B0604030504040204" pitchFamily="50" charset="-128"/>
              </a:rPr>
              <a:t>GitHubURL</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https://github.com/Hmmtrnt</a:t>
            </a:r>
            <a:endParaRPr kumimoji="1" lang="ja-JP" altLang="en-US" sz="12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FC3C0192-183B-4F92-9511-6CA6757AE92B}"/>
              </a:ext>
            </a:extLst>
          </p:cNvPr>
          <p:cNvSpPr txBox="1"/>
          <p:nvPr/>
        </p:nvSpPr>
        <p:spPr>
          <a:xfrm>
            <a:off x="6096000" y="475479"/>
            <a:ext cx="3883371"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作品</a:t>
            </a:r>
            <a:r>
              <a:rPr kumimoji="1" lang="en-US" altLang="ja-JP" dirty="0" err="1">
                <a:latin typeface="メイリオ" panose="020B0604030504040204" pitchFamily="50" charset="-128"/>
                <a:ea typeface="メイリオ" panose="020B0604030504040204" pitchFamily="50" charset="-128"/>
              </a:rPr>
              <a:t>GitURL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https://x.gd/v3Q1B</a:t>
            </a:r>
          </a:p>
        </p:txBody>
      </p:sp>
      <p:sp>
        <p:nvSpPr>
          <p:cNvPr id="17" name="テキスト ボックス 16">
            <a:extLst>
              <a:ext uri="{FF2B5EF4-FFF2-40B4-BE49-F238E27FC236}">
                <a16:creationId xmlns:a16="http://schemas.microsoft.com/office/drawing/2014/main" id="{C9B6A636-AE97-44CF-9182-EF8282843DB0}"/>
              </a:ext>
            </a:extLst>
          </p:cNvPr>
          <p:cNvSpPr txBox="1"/>
          <p:nvPr/>
        </p:nvSpPr>
        <p:spPr>
          <a:xfrm>
            <a:off x="6096000" y="844811"/>
            <a:ext cx="393627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https://x.gd/SCnzI</a:t>
            </a:r>
          </a:p>
        </p:txBody>
      </p:sp>
      <p:sp>
        <p:nvSpPr>
          <p:cNvPr id="18" name="テキスト ボックス 17">
            <a:extLst>
              <a:ext uri="{FF2B5EF4-FFF2-40B4-BE49-F238E27FC236}">
                <a16:creationId xmlns:a16="http://schemas.microsoft.com/office/drawing/2014/main" id="{C8423A1F-BFC7-425F-A21D-3BB2BEB63EC6}"/>
              </a:ext>
            </a:extLst>
          </p:cNvPr>
          <p:cNvSpPr txBox="1"/>
          <p:nvPr/>
        </p:nvSpPr>
        <p:spPr>
          <a:xfrm>
            <a:off x="6096000" y="1214143"/>
            <a:ext cx="1712328"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制作人数：</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人</a:t>
            </a:r>
            <a:endParaRPr lang="en-US" altLang="ja-JP" b="0" i="0" dirty="0">
              <a:effectLst/>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3E5B9902-C765-4866-9120-B67400F16AAE}"/>
              </a:ext>
            </a:extLst>
          </p:cNvPr>
          <p:cNvSpPr txBox="1"/>
          <p:nvPr/>
        </p:nvSpPr>
        <p:spPr>
          <a:xfrm>
            <a:off x="6096000" y="1583475"/>
            <a:ext cx="295465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担当箇所：プログラム全て</a:t>
            </a:r>
            <a:endParaRPr lang="en-US" altLang="ja-JP" b="0" i="0" dirty="0">
              <a:effectLst/>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5ABFC079-A7FB-41E5-B5DC-D3364C3458C7}"/>
              </a:ext>
            </a:extLst>
          </p:cNvPr>
          <p:cNvSpPr txBox="1"/>
          <p:nvPr/>
        </p:nvSpPr>
        <p:spPr>
          <a:xfrm>
            <a:off x="6096000" y="1952807"/>
            <a:ext cx="242848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制作環境：</a:t>
            </a:r>
            <a:r>
              <a:rPr kumimoji="1" lang="en-US" altLang="ja-JP" dirty="0">
                <a:latin typeface="メイリオ" panose="020B0604030504040204" pitchFamily="50" charset="-128"/>
                <a:ea typeface="メイリオ" panose="020B0604030504040204" pitchFamily="50" charset="-128"/>
              </a:rPr>
              <a:t>C#/Unity</a:t>
            </a:r>
            <a:endParaRPr lang="en-US" altLang="ja-JP" b="0" i="0" dirty="0">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4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EA9E14-44F4-5A9C-5F65-F6F52127ECDD}"/>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59CA8726-14C5-4412-97FD-47DA97613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517" y="1940646"/>
            <a:ext cx="3665752" cy="2056025"/>
          </a:xfrm>
          <a:prstGeom prst="rect">
            <a:avLst/>
          </a:prstGeom>
        </p:spPr>
      </p:pic>
      <p:cxnSp>
        <p:nvCxnSpPr>
          <p:cNvPr id="13" name="直線矢印コネクタ 12">
            <a:extLst>
              <a:ext uri="{FF2B5EF4-FFF2-40B4-BE49-F238E27FC236}">
                <a16:creationId xmlns:a16="http://schemas.microsoft.com/office/drawing/2014/main" id="{3523C0EF-46D2-446A-8949-5ED9B98478FF}"/>
              </a:ext>
            </a:extLst>
          </p:cNvPr>
          <p:cNvCxnSpPr>
            <a:cxnSpLocks/>
            <a:stCxn id="3" idx="3"/>
            <a:endCxn id="32" idx="1"/>
          </p:cNvCxnSpPr>
          <p:nvPr/>
        </p:nvCxnSpPr>
        <p:spPr>
          <a:xfrm>
            <a:off x="4792269"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14" name="テキスト ボックス 13">
            <a:extLst>
              <a:ext uri="{FF2B5EF4-FFF2-40B4-BE49-F238E27FC236}">
                <a16:creationId xmlns:a16="http://schemas.microsoft.com/office/drawing/2014/main" id="{22EC2E26-8D77-48BF-B49D-4C1CC8821B3C}"/>
              </a:ext>
            </a:extLst>
          </p:cNvPr>
          <p:cNvSpPr txBox="1"/>
          <p:nvPr/>
        </p:nvSpPr>
        <p:spPr>
          <a:xfrm>
            <a:off x="5520150"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15" name="テキスト ボックス 14">
            <a:extLst>
              <a:ext uri="{FF2B5EF4-FFF2-40B4-BE49-F238E27FC236}">
                <a16:creationId xmlns:a16="http://schemas.microsoft.com/office/drawing/2014/main" id="{537431E1-FF4E-4DD3-86A3-F2FFEA893FC2}"/>
              </a:ext>
            </a:extLst>
          </p:cNvPr>
          <p:cNvSpPr txBox="1"/>
          <p:nvPr/>
        </p:nvSpPr>
        <p:spPr>
          <a:xfrm>
            <a:off x="7463772"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pic>
        <p:nvPicPr>
          <p:cNvPr id="16" name="図 15">
            <a:extLst>
              <a:ext uri="{FF2B5EF4-FFF2-40B4-BE49-F238E27FC236}">
                <a16:creationId xmlns:a16="http://schemas.microsoft.com/office/drawing/2014/main" id="{43AB8E37-0DE1-4F92-A404-A4E248DA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8" name="テキスト ボックス 17">
            <a:extLst>
              <a:ext uri="{FF2B5EF4-FFF2-40B4-BE49-F238E27FC236}">
                <a16:creationId xmlns:a16="http://schemas.microsoft.com/office/drawing/2014/main" id="{914D0BDA-5950-4181-8F8F-10F33C8B2F74}"/>
              </a:ext>
            </a:extLst>
          </p:cNvPr>
          <p:cNvSpPr txBox="1"/>
          <p:nvPr/>
        </p:nvSpPr>
        <p:spPr>
          <a:xfrm>
            <a:off x="1635953"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0" name="図 19">
            <a:extLst>
              <a:ext uri="{FF2B5EF4-FFF2-40B4-BE49-F238E27FC236}">
                <a16:creationId xmlns:a16="http://schemas.microsoft.com/office/drawing/2014/main" id="{A59EA05A-6F6E-4CCE-B8D3-191F85E35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124" y="4587684"/>
            <a:ext cx="3665752" cy="2091803"/>
          </a:xfrm>
          <a:prstGeom prst="rect">
            <a:avLst/>
          </a:prstGeom>
        </p:spPr>
      </p:pic>
      <p:cxnSp>
        <p:nvCxnSpPr>
          <p:cNvPr id="22" name="コネクタ: カギ線 21">
            <a:extLst>
              <a:ext uri="{FF2B5EF4-FFF2-40B4-BE49-F238E27FC236}">
                <a16:creationId xmlns:a16="http://schemas.microsoft.com/office/drawing/2014/main" id="{F2868A22-BA53-4A21-9A20-C8F8A702AC94}"/>
              </a:ext>
            </a:extLst>
          </p:cNvPr>
          <p:cNvCxnSpPr>
            <a:cxnSpLocks/>
            <a:stCxn id="32" idx="2"/>
            <a:endCxn id="20" idx="3"/>
          </p:cNvCxnSpPr>
          <p:nvPr/>
        </p:nvCxnSpPr>
        <p:spPr>
          <a:xfrm rot="5400000">
            <a:off x="7749278"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236EBFE-9448-41A8-8C9D-B3AA9643CC47}"/>
              </a:ext>
            </a:extLst>
          </p:cNvPr>
          <p:cNvCxnSpPr>
            <a:cxnSpLocks/>
            <a:stCxn id="20" idx="1"/>
            <a:endCxn id="3" idx="2"/>
          </p:cNvCxnSpPr>
          <p:nvPr/>
        </p:nvCxnSpPr>
        <p:spPr>
          <a:xfrm rot="10800000">
            <a:off x="2959394"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580BF2B-E4C5-405B-B7DE-777E184F85A3}"/>
              </a:ext>
            </a:extLst>
          </p:cNvPr>
          <p:cNvSpPr txBox="1"/>
          <p:nvPr/>
        </p:nvSpPr>
        <p:spPr>
          <a:xfrm>
            <a:off x="4866125"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29" name="テキスト ボックス 28">
            <a:extLst>
              <a:ext uri="{FF2B5EF4-FFF2-40B4-BE49-F238E27FC236}">
                <a16:creationId xmlns:a16="http://schemas.microsoft.com/office/drawing/2014/main" id="{06500FBA-875E-4913-9BBC-3A2D8DCA17CA}"/>
              </a:ext>
            </a:extLst>
          </p:cNvPr>
          <p:cNvSpPr txBox="1"/>
          <p:nvPr/>
        </p:nvSpPr>
        <p:spPr>
          <a:xfrm>
            <a:off x="9444604" y="4906130"/>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0" name="テキスト ボックス 29">
            <a:extLst>
              <a:ext uri="{FF2B5EF4-FFF2-40B4-BE49-F238E27FC236}">
                <a16:creationId xmlns:a16="http://schemas.microsoft.com/office/drawing/2014/main" id="{57E2109D-9345-406A-B677-1FD606BE0EB3}"/>
              </a:ext>
            </a:extLst>
          </p:cNvPr>
          <p:cNvSpPr txBox="1"/>
          <p:nvPr/>
        </p:nvSpPr>
        <p:spPr>
          <a:xfrm>
            <a:off x="539008" y="4906130"/>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2" name="図 31">
            <a:extLst>
              <a:ext uri="{FF2B5EF4-FFF2-40B4-BE49-F238E27FC236}">
                <a16:creationId xmlns:a16="http://schemas.microsoft.com/office/drawing/2014/main" id="{64BFB761-5E0B-4114-BC69-3398F222D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4704" y="1940646"/>
            <a:ext cx="3665752" cy="2065040"/>
          </a:xfrm>
          <a:prstGeom prst="rect">
            <a:avLst/>
          </a:prstGeom>
        </p:spPr>
      </p:pic>
      <p:sp>
        <p:nvSpPr>
          <p:cNvPr id="35" name="テキスト ボックス 34">
            <a:extLst>
              <a:ext uri="{FF2B5EF4-FFF2-40B4-BE49-F238E27FC236}">
                <a16:creationId xmlns:a16="http://schemas.microsoft.com/office/drawing/2014/main" id="{30FA9B00-E0AB-4A5A-8D3B-C28560020B3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337300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FAA54E-D3EA-132D-EDF4-4D0C2360195B}"/>
              </a:ext>
            </a:extLst>
          </p:cNvPr>
          <p:cNvSpPr txBox="1"/>
          <p:nvPr/>
        </p:nvSpPr>
        <p:spPr>
          <a:xfrm>
            <a:off x="333595" y="914113"/>
            <a:ext cx="6674199"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挙動制御を行う抽象クラス、</a:t>
            </a:r>
            <a:r>
              <a:rPr kumimoji="1" lang="en-US" altLang="ja-JP" sz="2000" b="1"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b="1"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遷移をわかりやすくした。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EE10BCD-B3E1-371D-0130-801DBD46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107" y="780531"/>
            <a:ext cx="3794904" cy="3338054"/>
          </a:xfrm>
          <a:prstGeom prst="rect">
            <a:avLst/>
          </a:prstGeom>
        </p:spPr>
      </p:pic>
      <p:sp>
        <p:nvSpPr>
          <p:cNvPr id="8" name="テキスト ボックス 7">
            <a:extLst>
              <a:ext uri="{FF2B5EF4-FFF2-40B4-BE49-F238E27FC236}">
                <a16:creationId xmlns:a16="http://schemas.microsoft.com/office/drawing/2014/main" id="{1EC5E5B0-8316-6F64-CAF3-C0EBEC79223B}"/>
              </a:ext>
            </a:extLst>
          </p:cNvPr>
          <p:cNvSpPr txBox="1"/>
          <p:nvPr/>
        </p:nvSpPr>
        <p:spPr>
          <a:xfrm>
            <a:off x="7945495" y="365681"/>
            <a:ext cx="1625766" cy="369332"/>
          </a:xfrm>
          <a:prstGeom prst="rect">
            <a:avLst/>
          </a:prstGeom>
          <a:noFill/>
        </p:spPr>
        <p:txBody>
          <a:bodyPr wrap="none" rtlCol="0">
            <a:spAutoFit/>
          </a:bodyPr>
          <a:lstStyle/>
          <a:p>
            <a:r>
              <a:rPr kumimoji="1" lang="en-US" altLang="ja-JP" dirty="0" err="1">
                <a:solidFill>
                  <a:schemeClr val="accent1"/>
                </a:solidFill>
                <a:latin typeface="メイリオ" panose="020B0604030504040204" pitchFamily="50" charset="-128"/>
                <a:ea typeface="メイリオ" panose="020B0604030504040204" pitchFamily="50" charset="-128"/>
              </a:rPr>
              <a:t>StateBase</a:t>
            </a:r>
            <a:r>
              <a:rPr kumimoji="1" lang="en-US" altLang="ja-JP" dirty="0" err="1">
                <a:latin typeface="メイリオ" panose="020B0604030504040204" pitchFamily="50" charset="-128"/>
                <a:ea typeface="メイリオ" panose="020B0604030504040204" pitchFamily="50" charset="-128"/>
              </a:rPr>
              <a:t>.cs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5FE1D5A-2686-4B93-9AFB-A722DCA5E1CC}"/>
              </a:ext>
            </a:extLst>
          </p:cNvPr>
          <p:cNvSpPr txBox="1"/>
          <p:nvPr/>
        </p:nvSpPr>
        <p:spPr>
          <a:xfrm>
            <a:off x="352989" y="2336526"/>
            <a:ext cx="7366119"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フィールドの変数や関数を呼び出すことが出来る。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そのため、他のクラスに必要のない変数や関数を呼び出しを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防ぎ、状態制御関係の</a:t>
            </a:r>
            <a:r>
              <a:rPr kumimoji="1" lang="ja-JP" altLang="en-US" sz="2000" b="1" dirty="0">
                <a:solidFill>
                  <a:srgbClr val="FF0000"/>
                </a:solidFill>
                <a:latin typeface="メイリオ" panose="020B0604030504040204" pitchFamily="50" charset="-128"/>
                <a:ea typeface="メイリオ" panose="020B0604030504040204" pitchFamily="50" charset="-128"/>
              </a:rPr>
              <a:t>バグの発生率が下がった</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内部クラスによる</a:t>
            </a:r>
            <a:r>
              <a:rPr kumimoji="1" lang="ja-JP" altLang="en-US" sz="2400" b="1" dirty="0">
                <a:solidFill>
                  <a:srgbClr val="FF7C80"/>
                </a:solidFill>
                <a:latin typeface="メイリオ" panose="020B0604030504040204" pitchFamily="50" charset="-128"/>
                <a:ea typeface="メイリオ" panose="020B0604030504040204" pitchFamily="50" charset="-128"/>
              </a:rPr>
              <a:t>コードの肥大化</a:t>
            </a:r>
            <a:endParaRPr kumimoji="1" lang="en-US" altLang="ja-JP" sz="2400" b="1" dirty="0">
              <a:solidFill>
                <a:schemeClr val="accent5">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制作効率を損なうことになったので</a:t>
            </a:r>
            <a:r>
              <a:rPr kumimoji="1" lang="en-US" altLang="ja-JP" sz="2000" b="1"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680186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プレイヤーのプログラムコード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2" name="図 11" descr="テキスト&#10;&#10;自動的に生成された説明">
            <a:extLst>
              <a:ext uri="{FF2B5EF4-FFF2-40B4-BE49-F238E27FC236}">
                <a16:creationId xmlns:a16="http://schemas.microsoft.com/office/drawing/2014/main" id="{44C4C0A8-BF94-4AD7-BC3B-DF3BB96BD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107" y="4484448"/>
            <a:ext cx="3619879" cy="2073254"/>
          </a:xfrm>
          <a:prstGeom prst="rect">
            <a:avLst/>
          </a:prstGeom>
        </p:spPr>
      </p:pic>
      <p:pic>
        <p:nvPicPr>
          <p:cNvPr id="14" name="図 13">
            <a:extLst>
              <a:ext uri="{FF2B5EF4-FFF2-40B4-BE49-F238E27FC236}">
                <a16:creationId xmlns:a16="http://schemas.microsoft.com/office/drawing/2014/main" id="{CD3979F6-3772-453B-9763-920BFB30A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6185" y="5445069"/>
            <a:ext cx="4572923" cy="1112633"/>
          </a:xfrm>
          <a:prstGeom prst="rect">
            <a:avLst/>
          </a:prstGeom>
        </p:spPr>
      </p:pic>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2280526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フローチャート: 結合子 55">
            <a:extLst>
              <a:ext uri="{FF2B5EF4-FFF2-40B4-BE49-F238E27FC236}">
                <a16:creationId xmlns:a16="http://schemas.microsoft.com/office/drawing/2014/main" id="{F36E66A0-32BA-416F-AB44-80B808E072F4}"/>
              </a:ext>
            </a:extLst>
          </p:cNvPr>
          <p:cNvSpPr/>
          <p:nvPr/>
        </p:nvSpPr>
        <p:spPr>
          <a:xfrm>
            <a:off x="9431917" y="1172434"/>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7" name="乗算記号 56">
            <a:extLst>
              <a:ext uri="{FF2B5EF4-FFF2-40B4-BE49-F238E27FC236}">
                <a16:creationId xmlns:a16="http://schemas.microsoft.com/office/drawing/2014/main" id="{1BEA5A88-2063-41D1-BF21-82F26CB6D0E8}"/>
              </a:ext>
            </a:extLst>
          </p:cNvPr>
          <p:cNvSpPr/>
          <p:nvPr/>
        </p:nvSpPr>
        <p:spPr>
          <a:xfrm>
            <a:off x="9043871" y="672867"/>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CE1F94D0-FD3D-497C-A8C0-0BC222C9103E}"/>
              </a:ext>
            </a:extLst>
          </p:cNvPr>
          <p:cNvSpPr txBox="1"/>
          <p:nvPr/>
        </p:nvSpPr>
        <p:spPr>
          <a:xfrm>
            <a:off x="9456842" y="2098446"/>
            <a:ext cx="400416" cy="369332"/>
          </a:xfrm>
          <a:prstGeom prst="rect">
            <a:avLst/>
          </a:prstGeom>
          <a:noFill/>
        </p:spPr>
        <p:txBody>
          <a:bodyPr wrap="square" rtlCol="0">
            <a:spAutoFit/>
          </a:bodyPr>
          <a:lstStyle/>
          <a:p>
            <a:r>
              <a:rPr kumimoji="1" lang="ja-JP" altLang="en-US" dirty="0"/>
              <a:t>左</a:t>
            </a:r>
          </a:p>
        </p:txBody>
      </p:sp>
      <p:sp>
        <p:nvSpPr>
          <p:cNvPr id="59" name="テキスト ボックス 58">
            <a:extLst>
              <a:ext uri="{FF2B5EF4-FFF2-40B4-BE49-F238E27FC236}">
                <a16:creationId xmlns:a16="http://schemas.microsoft.com/office/drawing/2014/main" id="{F40BC468-D484-4505-9A53-B0DC2D24DDC1}"/>
              </a:ext>
            </a:extLst>
          </p:cNvPr>
          <p:cNvSpPr txBox="1"/>
          <p:nvPr/>
        </p:nvSpPr>
        <p:spPr>
          <a:xfrm>
            <a:off x="11299857" y="2124202"/>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60" name="テキスト ボックス 59">
            <a:extLst>
              <a:ext uri="{FF2B5EF4-FFF2-40B4-BE49-F238E27FC236}">
                <a16:creationId xmlns:a16="http://schemas.microsoft.com/office/drawing/2014/main" id="{D7FB6441-BB89-4DAA-8F91-DBAF95CBCE32}"/>
              </a:ext>
            </a:extLst>
          </p:cNvPr>
          <p:cNvSpPr txBox="1"/>
          <p:nvPr/>
        </p:nvSpPr>
        <p:spPr>
          <a:xfrm>
            <a:off x="10384350" y="1184543"/>
            <a:ext cx="386063" cy="369332"/>
          </a:xfrm>
          <a:prstGeom prst="rect">
            <a:avLst/>
          </a:prstGeom>
          <a:noFill/>
        </p:spPr>
        <p:txBody>
          <a:bodyPr wrap="square" rtlCol="0">
            <a:spAutoFit/>
          </a:bodyPr>
          <a:lstStyle/>
          <a:p>
            <a:r>
              <a:rPr kumimoji="1" lang="ja-JP" altLang="en-US" dirty="0"/>
              <a:t>前</a:t>
            </a:r>
          </a:p>
        </p:txBody>
      </p:sp>
      <p:sp>
        <p:nvSpPr>
          <p:cNvPr id="61" name="テキスト ボックス 60">
            <a:extLst>
              <a:ext uri="{FF2B5EF4-FFF2-40B4-BE49-F238E27FC236}">
                <a16:creationId xmlns:a16="http://schemas.microsoft.com/office/drawing/2014/main" id="{4355EA67-812E-4CE6-A718-B17B3BA2D7A0}"/>
              </a:ext>
            </a:extLst>
          </p:cNvPr>
          <p:cNvSpPr txBox="1"/>
          <p:nvPr/>
        </p:nvSpPr>
        <p:spPr>
          <a:xfrm>
            <a:off x="10384350" y="3089616"/>
            <a:ext cx="386064" cy="369332"/>
          </a:xfrm>
          <a:prstGeom prst="rect">
            <a:avLst/>
          </a:prstGeom>
          <a:noFill/>
        </p:spPr>
        <p:txBody>
          <a:bodyPr wrap="square" rtlCol="0">
            <a:spAutoFit/>
          </a:bodyPr>
          <a:lstStyle/>
          <a:p>
            <a:r>
              <a:rPr kumimoji="1" lang="ja-JP" altLang="en-US" dirty="0"/>
              <a:t>後</a:t>
            </a:r>
            <a:endParaRPr kumimoji="1" lang="en-US" altLang="ja-JP" dirty="0"/>
          </a:p>
        </p:txBody>
      </p:sp>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4647426"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ベクトルの活用</a:t>
            </a:r>
            <a:endParaRPr kumimoji="1" lang="ja-JP" altLang="en-US" sz="3600" b="1" dirty="0">
              <a:latin typeface="メイリオ" panose="020B0604030504040204" pitchFamily="50" charset="-128"/>
              <a:ea typeface="メイリオ" panose="020B0604030504040204" pitchFamily="50" charset="-128"/>
            </a:endParaRPr>
          </a:p>
        </p:txBody>
      </p:sp>
      <p:pic>
        <p:nvPicPr>
          <p:cNvPr id="5" name="グラフィックス 4" descr="男性 単色塗りつぶし">
            <a:extLst>
              <a:ext uri="{FF2B5EF4-FFF2-40B4-BE49-F238E27FC236}">
                <a16:creationId xmlns:a16="http://schemas.microsoft.com/office/drawing/2014/main" id="{A8D2FF21-CA60-4227-8B2C-CE469B6A23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1278" y="1808205"/>
            <a:ext cx="936951" cy="936951"/>
          </a:xfrm>
          <a:prstGeom prst="rect">
            <a:avLst/>
          </a:prstGeom>
        </p:spPr>
      </p:pic>
      <p:sp>
        <p:nvSpPr>
          <p:cNvPr id="16" name="楕円 15">
            <a:extLst>
              <a:ext uri="{FF2B5EF4-FFF2-40B4-BE49-F238E27FC236}">
                <a16:creationId xmlns:a16="http://schemas.microsoft.com/office/drawing/2014/main" id="{BCE29122-45C0-4BAA-95C0-707900A581F8}"/>
              </a:ext>
            </a:extLst>
          </p:cNvPr>
          <p:cNvSpPr/>
          <p:nvPr/>
        </p:nvSpPr>
        <p:spPr>
          <a:xfrm>
            <a:off x="3370542" y="6200982"/>
            <a:ext cx="317750" cy="29615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17" name="テキスト ボックス 16">
            <a:extLst>
              <a:ext uri="{FF2B5EF4-FFF2-40B4-BE49-F238E27FC236}">
                <a16:creationId xmlns:a16="http://schemas.microsoft.com/office/drawing/2014/main" id="{2C6AADE3-E597-42C0-B6CF-EDCED39A98F3}"/>
              </a:ext>
            </a:extLst>
          </p:cNvPr>
          <p:cNvSpPr txBox="1"/>
          <p:nvPr/>
        </p:nvSpPr>
        <p:spPr>
          <a:xfrm>
            <a:off x="3621569" y="6203575"/>
            <a:ext cx="226215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スティックの位置</a:t>
            </a:r>
          </a:p>
        </p:txBody>
      </p:sp>
      <p:sp>
        <p:nvSpPr>
          <p:cNvPr id="20" name="テキスト ボックス 19">
            <a:extLst>
              <a:ext uri="{FF2B5EF4-FFF2-40B4-BE49-F238E27FC236}">
                <a16:creationId xmlns:a16="http://schemas.microsoft.com/office/drawing/2014/main" id="{92647095-7DE8-4A44-8CD9-6E0FFEB6F699}"/>
              </a:ext>
            </a:extLst>
          </p:cNvPr>
          <p:cNvSpPr txBox="1"/>
          <p:nvPr/>
        </p:nvSpPr>
        <p:spPr>
          <a:xfrm>
            <a:off x="574602" y="964160"/>
            <a:ext cx="7622600" cy="4216539"/>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なす角</a:t>
            </a:r>
            <a:r>
              <a:rPr kumimoji="1" lang="ja-JP" altLang="en-US" sz="2800" dirty="0">
                <a:latin typeface="メイリオ" panose="020B0604030504040204" pitchFamily="50" charset="-128"/>
                <a:ea typeface="メイリオ" panose="020B0604030504040204" pitchFamily="50" charset="-128"/>
              </a:rPr>
              <a:t>で方向を求める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キャラクターの正面ベクトルとキャラクターから見て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スティックを傾けた方向のベクトルの</a:t>
            </a:r>
            <a:r>
              <a:rPr kumimoji="1" lang="ja-JP" altLang="en-US" sz="2000" b="1" dirty="0">
                <a:solidFill>
                  <a:srgbClr val="FFC000"/>
                </a:solidFill>
                <a:latin typeface="メイリオ" panose="020B0604030504040204" pitchFamily="50" charset="-128"/>
                <a:ea typeface="メイリオ" panose="020B0604030504040204" pitchFamily="50" charset="-128"/>
              </a:rPr>
              <a:t>なす角</a:t>
            </a:r>
            <a:r>
              <a:rPr kumimoji="1" lang="ja-JP" altLang="en-US" sz="2000" dirty="0">
                <a:latin typeface="メイリオ" panose="020B0604030504040204" pitchFamily="50" charset="-128"/>
                <a:ea typeface="メイリオ" panose="020B0604030504040204" pitchFamily="50" charset="-128"/>
              </a:rPr>
              <a:t>を求めた。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更に正面ベクトルから見て右に傾いていたらなら正、</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左に傾いていたら負のなす角を求めるようにしています。</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そのなす角を求めることによってキャラクターから見て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前後左右どちらに回避するかを判断できるようにしている</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モンスター側でも実装を行っている。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角度によって次に行う</a:t>
            </a:r>
            <a:r>
              <a:rPr kumimoji="1" lang="ja-JP" altLang="en-US" sz="2000" b="1" dirty="0">
                <a:solidFill>
                  <a:srgbClr val="FFC000"/>
                </a:solidFill>
                <a:latin typeface="メイリオ" panose="020B0604030504040204" pitchFamily="50" charset="-128"/>
                <a:ea typeface="メイリオ" panose="020B0604030504040204" pitchFamily="50" charset="-128"/>
              </a:rPr>
              <a:t>攻撃パターンを絞り込む</a:t>
            </a:r>
            <a:r>
              <a:rPr kumimoji="1" lang="ja-JP" altLang="en-US" sz="2000" dirty="0">
                <a:latin typeface="メイリオ" panose="020B0604030504040204" pitchFamily="50" charset="-128"/>
                <a:ea typeface="メイリオ" panose="020B0604030504040204" pitchFamily="50" charset="-128"/>
              </a:rPr>
              <a:t>ことが出来た。</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更にプレイヤーの位置とモンスターとの位置の</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点間の距離を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求めることで</a:t>
            </a:r>
            <a:r>
              <a:rPr kumimoji="1" lang="ja-JP" altLang="en-US" sz="2000" b="1" dirty="0">
                <a:solidFill>
                  <a:srgbClr val="FFC000"/>
                </a:solidFill>
                <a:latin typeface="メイリオ" panose="020B0604030504040204" pitchFamily="50" charset="-128"/>
                <a:ea typeface="メイリオ" panose="020B0604030504040204" pitchFamily="50" charset="-128"/>
              </a:rPr>
              <a:t>遠距離攻撃かどうかを絞り込む</a:t>
            </a:r>
            <a:r>
              <a:rPr kumimoji="1" lang="ja-JP" altLang="en-US" sz="2000" dirty="0">
                <a:latin typeface="メイリオ" panose="020B0604030504040204" pitchFamily="50" charset="-128"/>
                <a:ea typeface="メイリオ" panose="020B0604030504040204" pitchFamily="50" charset="-128"/>
              </a:rPr>
              <a:t>ことが出来た。</a:t>
            </a:r>
          </a:p>
        </p:txBody>
      </p:sp>
      <p:cxnSp>
        <p:nvCxnSpPr>
          <p:cNvPr id="22" name="直線矢印コネクタ 21">
            <a:extLst>
              <a:ext uri="{FF2B5EF4-FFF2-40B4-BE49-F238E27FC236}">
                <a16:creationId xmlns:a16="http://schemas.microsoft.com/office/drawing/2014/main" id="{9D945CB5-703F-4089-8C29-DC88DCA19DA4}"/>
              </a:ext>
            </a:extLst>
          </p:cNvPr>
          <p:cNvCxnSpPr>
            <a:cxnSpLocks/>
            <a:endCxn id="56" idx="0"/>
          </p:cNvCxnSpPr>
          <p:nvPr/>
        </p:nvCxnSpPr>
        <p:spPr>
          <a:xfrm flipV="1">
            <a:off x="10550697" y="1172434"/>
            <a:ext cx="37229" cy="1223318"/>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3" name="楕円 22">
            <a:extLst>
              <a:ext uri="{FF2B5EF4-FFF2-40B4-BE49-F238E27FC236}">
                <a16:creationId xmlns:a16="http://schemas.microsoft.com/office/drawing/2014/main" id="{4B20A5FE-683A-4755-937D-B8BCBCA9E4A6}"/>
              </a:ext>
            </a:extLst>
          </p:cNvPr>
          <p:cNvSpPr/>
          <p:nvPr/>
        </p:nvSpPr>
        <p:spPr>
          <a:xfrm>
            <a:off x="9864977" y="1817373"/>
            <a:ext cx="372919" cy="37291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cxnSp>
        <p:nvCxnSpPr>
          <p:cNvPr id="24" name="直線矢印コネクタ 23">
            <a:extLst>
              <a:ext uri="{FF2B5EF4-FFF2-40B4-BE49-F238E27FC236}">
                <a16:creationId xmlns:a16="http://schemas.microsoft.com/office/drawing/2014/main" id="{A25B2FA6-770C-47B1-B013-A651ECC78F9E}"/>
              </a:ext>
            </a:extLst>
          </p:cNvPr>
          <p:cNvCxnSpPr>
            <a:cxnSpLocks/>
          </p:cNvCxnSpPr>
          <p:nvPr/>
        </p:nvCxnSpPr>
        <p:spPr>
          <a:xfrm flipH="1" flipV="1">
            <a:off x="10027134" y="1989000"/>
            <a:ext cx="531185" cy="384747"/>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8" name="アーチ 27">
            <a:extLst>
              <a:ext uri="{FF2B5EF4-FFF2-40B4-BE49-F238E27FC236}">
                <a16:creationId xmlns:a16="http://schemas.microsoft.com/office/drawing/2014/main" id="{4DBF1770-EB94-40F1-97DE-E1FA6102AA48}"/>
              </a:ext>
            </a:extLst>
          </p:cNvPr>
          <p:cNvSpPr/>
          <p:nvPr/>
        </p:nvSpPr>
        <p:spPr>
          <a:xfrm rot="341224">
            <a:off x="10260225" y="2086952"/>
            <a:ext cx="914400" cy="914400"/>
          </a:xfrm>
          <a:prstGeom prst="blockArc">
            <a:avLst>
              <a:gd name="adj1" fmla="val 13003160"/>
              <a:gd name="adj2" fmla="val 14642313"/>
              <a:gd name="adj3" fmla="val 0"/>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FE3CC008-FB65-41C3-888F-943B98383762}"/>
              </a:ext>
            </a:extLst>
          </p:cNvPr>
          <p:cNvSpPr txBox="1"/>
          <p:nvPr/>
        </p:nvSpPr>
        <p:spPr>
          <a:xfrm>
            <a:off x="1290613" y="5638725"/>
            <a:ext cx="2023227"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プレイヤーの位置</a:t>
            </a:r>
          </a:p>
        </p:txBody>
      </p:sp>
      <p:pic>
        <p:nvPicPr>
          <p:cNvPr id="31" name="グラフィックス 30" descr="男性 単色塗りつぶし">
            <a:extLst>
              <a:ext uri="{FF2B5EF4-FFF2-40B4-BE49-F238E27FC236}">
                <a16:creationId xmlns:a16="http://schemas.microsoft.com/office/drawing/2014/main" id="{26474DAE-7FE6-47CD-9BC5-0C63EE6745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0842" y="5534195"/>
            <a:ext cx="454946" cy="454946"/>
          </a:xfrm>
          <a:prstGeom prst="rect">
            <a:avLst/>
          </a:prstGeom>
        </p:spPr>
      </p:pic>
      <p:sp>
        <p:nvSpPr>
          <p:cNvPr id="43" name="フローチャート: 結合子 42">
            <a:extLst>
              <a:ext uri="{FF2B5EF4-FFF2-40B4-BE49-F238E27FC236}">
                <a16:creationId xmlns:a16="http://schemas.microsoft.com/office/drawing/2014/main" id="{1DA97245-F843-45E6-B7BD-AD18022BDC90}"/>
              </a:ext>
            </a:extLst>
          </p:cNvPr>
          <p:cNvSpPr/>
          <p:nvPr/>
        </p:nvSpPr>
        <p:spPr>
          <a:xfrm>
            <a:off x="9431917" y="4052186"/>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4" name="フローチャート: 結合子 43">
            <a:extLst>
              <a:ext uri="{FF2B5EF4-FFF2-40B4-BE49-F238E27FC236}">
                <a16:creationId xmlns:a16="http://schemas.microsoft.com/office/drawing/2014/main" id="{75A6A436-98C4-4AAB-AB98-0CF420EDABB4}"/>
              </a:ext>
            </a:extLst>
          </p:cNvPr>
          <p:cNvSpPr/>
          <p:nvPr/>
        </p:nvSpPr>
        <p:spPr>
          <a:xfrm>
            <a:off x="9843106" y="4497131"/>
            <a:ext cx="1437272" cy="146451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乗算記号 44">
            <a:extLst>
              <a:ext uri="{FF2B5EF4-FFF2-40B4-BE49-F238E27FC236}">
                <a16:creationId xmlns:a16="http://schemas.microsoft.com/office/drawing/2014/main" id="{BD7F6C13-8BF9-4389-AF68-AE2E65D0F99B}"/>
              </a:ext>
            </a:extLst>
          </p:cNvPr>
          <p:cNvSpPr/>
          <p:nvPr/>
        </p:nvSpPr>
        <p:spPr>
          <a:xfrm>
            <a:off x="9043871" y="3552619"/>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42" name="グラフィックス 41" descr="男性 単色塗りつぶし">
            <a:extLst>
              <a:ext uri="{FF2B5EF4-FFF2-40B4-BE49-F238E27FC236}">
                <a16:creationId xmlns:a16="http://schemas.microsoft.com/office/drawing/2014/main" id="{1187A5B9-35AA-4055-8130-C1E38FB178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251" y="4417708"/>
            <a:ext cx="533935" cy="533935"/>
          </a:xfrm>
          <a:prstGeom prst="rect">
            <a:avLst/>
          </a:prstGeom>
        </p:spPr>
      </p:pic>
      <p:sp>
        <p:nvSpPr>
          <p:cNvPr id="46" name="テキスト ボックス 45">
            <a:extLst>
              <a:ext uri="{FF2B5EF4-FFF2-40B4-BE49-F238E27FC236}">
                <a16:creationId xmlns:a16="http://schemas.microsoft.com/office/drawing/2014/main" id="{D2F37582-5E00-4BA1-BD4A-AF83276311CF}"/>
              </a:ext>
            </a:extLst>
          </p:cNvPr>
          <p:cNvSpPr txBox="1"/>
          <p:nvPr/>
        </p:nvSpPr>
        <p:spPr>
          <a:xfrm>
            <a:off x="9456842" y="4978198"/>
            <a:ext cx="400416" cy="369332"/>
          </a:xfrm>
          <a:prstGeom prst="rect">
            <a:avLst/>
          </a:prstGeom>
          <a:noFill/>
        </p:spPr>
        <p:txBody>
          <a:bodyPr wrap="square" rtlCol="0">
            <a:spAutoFit/>
          </a:bodyPr>
          <a:lstStyle/>
          <a:p>
            <a:r>
              <a:rPr kumimoji="1" lang="ja-JP" altLang="en-US" dirty="0"/>
              <a:t>左</a:t>
            </a:r>
          </a:p>
        </p:txBody>
      </p:sp>
      <p:sp>
        <p:nvSpPr>
          <p:cNvPr id="47" name="テキスト ボックス 46">
            <a:extLst>
              <a:ext uri="{FF2B5EF4-FFF2-40B4-BE49-F238E27FC236}">
                <a16:creationId xmlns:a16="http://schemas.microsoft.com/office/drawing/2014/main" id="{99325AFD-3273-49F9-B28C-829AAA12B82E}"/>
              </a:ext>
            </a:extLst>
          </p:cNvPr>
          <p:cNvSpPr txBox="1"/>
          <p:nvPr/>
        </p:nvSpPr>
        <p:spPr>
          <a:xfrm>
            <a:off x="11299857" y="5003954"/>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48" name="テキスト ボックス 47">
            <a:extLst>
              <a:ext uri="{FF2B5EF4-FFF2-40B4-BE49-F238E27FC236}">
                <a16:creationId xmlns:a16="http://schemas.microsoft.com/office/drawing/2014/main" id="{0C185F2F-0393-4605-945D-A422C0FB5122}"/>
              </a:ext>
            </a:extLst>
          </p:cNvPr>
          <p:cNvSpPr txBox="1"/>
          <p:nvPr/>
        </p:nvSpPr>
        <p:spPr>
          <a:xfrm>
            <a:off x="10384350" y="4064295"/>
            <a:ext cx="386063" cy="369332"/>
          </a:xfrm>
          <a:prstGeom prst="rect">
            <a:avLst/>
          </a:prstGeom>
          <a:noFill/>
        </p:spPr>
        <p:txBody>
          <a:bodyPr wrap="square" rtlCol="0">
            <a:spAutoFit/>
          </a:bodyPr>
          <a:lstStyle/>
          <a:p>
            <a:r>
              <a:rPr kumimoji="1" lang="ja-JP" altLang="en-US" dirty="0"/>
              <a:t>前</a:t>
            </a:r>
          </a:p>
        </p:txBody>
      </p:sp>
      <p:sp>
        <p:nvSpPr>
          <p:cNvPr id="49" name="テキスト ボックス 48">
            <a:extLst>
              <a:ext uri="{FF2B5EF4-FFF2-40B4-BE49-F238E27FC236}">
                <a16:creationId xmlns:a16="http://schemas.microsoft.com/office/drawing/2014/main" id="{EEE2CEC8-119F-455A-ABE0-529107FBD099}"/>
              </a:ext>
            </a:extLst>
          </p:cNvPr>
          <p:cNvSpPr txBox="1"/>
          <p:nvPr/>
        </p:nvSpPr>
        <p:spPr>
          <a:xfrm>
            <a:off x="10384350" y="5969368"/>
            <a:ext cx="386064" cy="369332"/>
          </a:xfrm>
          <a:prstGeom prst="rect">
            <a:avLst/>
          </a:prstGeom>
          <a:noFill/>
        </p:spPr>
        <p:txBody>
          <a:bodyPr wrap="square" rtlCol="0">
            <a:spAutoFit/>
          </a:bodyPr>
          <a:lstStyle/>
          <a:p>
            <a:r>
              <a:rPr kumimoji="1" lang="ja-JP" altLang="en-US" dirty="0"/>
              <a:t>後</a:t>
            </a:r>
            <a:endParaRPr kumimoji="1" lang="en-US" altLang="ja-JP" dirty="0"/>
          </a:p>
        </p:txBody>
      </p:sp>
      <p:pic>
        <p:nvPicPr>
          <p:cNvPr id="50" name="グラフィックス 49" descr="恐竜の頭蓋骨 単色塗りつぶし">
            <a:extLst>
              <a:ext uri="{FF2B5EF4-FFF2-40B4-BE49-F238E27FC236}">
                <a16:creationId xmlns:a16="http://schemas.microsoft.com/office/drawing/2014/main" id="{45983B98-4DF5-4F30-A75D-AEC34BB4E0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1981" y="4862379"/>
            <a:ext cx="734015" cy="734015"/>
          </a:xfrm>
          <a:prstGeom prst="rect">
            <a:avLst/>
          </a:prstGeom>
        </p:spPr>
      </p:pic>
      <p:sp>
        <p:nvSpPr>
          <p:cNvPr id="51" name="フローチャート: 結合子 50">
            <a:extLst>
              <a:ext uri="{FF2B5EF4-FFF2-40B4-BE49-F238E27FC236}">
                <a16:creationId xmlns:a16="http://schemas.microsoft.com/office/drawing/2014/main" id="{EDF44180-AB1D-4103-A691-196CBDCFF801}"/>
              </a:ext>
            </a:extLst>
          </p:cNvPr>
          <p:cNvSpPr/>
          <p:nvPr/>
        </p:nvSpPr>
        <p:spPr>
          <a:xfrm>
            <a:off x="5726169" y="5225717"/>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52" name="フローチャート: 結合子 51">
            <a:extLst>
              <a:ext uri="{FF2B5EF4-FFF2-40B4-BE49-F238E27FC236}">
                <a16:creationId xmlns:a16="http://schemas.microsoft.com/office/drawing/2014/main" id="{4CDE2C46-A006-4F39-B6B2-7F2389F88119}"/>
              </a:ext>
            </a:extLst>
          </p:cNvPr>
          <p:cNvSpPr/>
          <p:nvPr/>
        </p:nvSpPr>
        <p:spPr>
          <a:xfrm>
            <a:off x="7307675" y="5225717"/>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cxnSp>
        <p:nvCxnSpPr>
          <p:cNvPr id="37" name="直線矢印コネクタ 36">
            <a:extLst>
              <a:ext uri="{FF2B5EF4-FFF2-40B4-BE49-F238E27FC236}">
                <a16:creationId xmlns:a16="http://schemas.microsoft.com/office/drawing/2014/main" id="{080EEAE1-F114-4848-BCEC-98E599C082F9}"/>
              </a:ext>
            </a:extLst>
          </p:cNvPr>
          <p:cNvCxnSpPr>
            <a:cxnSpLocks/>
            <a:endCxn id="43" idx="0"/>
          </p:cNvCxnSpPr>
          <p:nvPr/>
        </p:nvCxnSpPr>
        <p:spPr>
          <a:xfrm flipH="1" flipV="1">
            <a:off x="10587926" y="4052186"/>
            <a:ext cx="3346" cy="1200426"/>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9" name="直線矢印コネクタ 38">
            <a:extLst>
              <a:ext uri="{FF2B5EF4-FFF2-40B4-BE49-F238E27FC236}">
                <a16:creationId xmlns:a16="http://schemas.microsoft.com/office/drawing/2014/main" id="{568E3FFB-E8BF-4723-B66C-85CFEC556FFA}"/>
              </a:ext>
            </a:extLst>
          </p:cNvPr>
          <p:cNvCxnSpPr>
            <a:cxnSpLocks/>
          </p:cNvCxnSpPr>
          <p:nvPr/>
        </p:nvCxnSpPr>
        <p:spPr>
          <a:xfrm flipV="1">
            <a:off x="10598893" y="4673941"/>
            <a:ext cx="777820" cy="556666"/>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0" name="アーチ 39">
            <a:extLst>
              <a:ext uri="{FF2B5EF4-FFF2-40B4-BE49-F238E27FC236}">
                <a16:creationId xmlns:a16="http://schemas.microsoft.com/office/drawing/2014/main" id="{16F4A255-6D85-4364-BF74-43E4BBAFF4E2}"/>
              </a:ext>
            </a:extLst>
          </p:cNvPr>
          <p:cNvSpPr/>
          <p:nvPr/>
        </p:nvSpPr>
        <p:spPr>
          <a:xfrm rot="2251958">
            <a:off x="10048872" y="4865966"/>
            <a:ext cx="914400" cy="914400"/>
          </a:xfrm>
          <a:prstGeom prst="blockArc">
            <a:avLst>
              <a:gd name="adj1" fmla="val 14614070"/>
              <a:gd name="adj2" fmla="val 17116889"/>
              <a:gd name="adj3" fmla="val 0"/>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6" name="グラフィックス 65" descr="恐竜の頭蓋骨 単色塗りつぶし">
            <a:extLst>
              <a:ext uri="{FF2B5EF4-FFF2-40B4-BE49-F238E27FC236}">
                <a16:creationId xmlns:a16="http://schemas.microsoft.com/office/drawing/2014/main" id="{920DB81E-8631-4802-A09F-17E9313BB9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162" y="6160763"/>
            <a:ext cx="456796" cy="456796"/>
          </a:xfrm>
          <a:prstGeom prst="rect">
            <a:avLst/>
          </a:prstGeom>
        </p:spPr>
      </p:pic>
      <p:sp>
        <p:nvSpPr>
          <p:cNvPr id="67" name="テキスト ボックス 66">
            <a:extLst>
              <a:ext uri="{FF2B5EF4-FFF2-40B4-BE49-F238E27FC236}">
                <a16:creationId xmlns:a16="http://schemas.microsoft.com/office/drawing/2014/main" id="{6AE4C3C9-2C8B-49C1-B175-4256987BB87B}"/>
              </a:ext>
            </a:extLst>
          </p:cNvPr>
          <p:cNvSpPr txBox="1"/>
          <p:nvPr/>
        </p:nvSpPr>
        <p:spPr>
          <a:xfrm>
            <a:off x="1359638" y="6203575"/>
            <a:ext cx="188517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モンスターの位置</a:t>
            </a:r>
          </a:p>
        </p:txBody>
      </p:sp>
      <p:pic>
        <p:nvPicPr>
          <p:cNvPr id="35" name="図 34">
            <a:extLst>
              <a:ext uri="{FF2B5EF4-FFF2-40B4-BE49-F238E27FC236}">
                <a16:creationId xmlns:a16="http://schemas.microsoft.com/office/drawing/2014/main" id="{0AB290A1-85E8-4E00-A4D1-E1E4710A58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428376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587853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各状態の経過時間を管理</a:t>
            </a:r>
            <a:endParaRPr kumimoji="1" lang="ja-JP" altLang="en-US" sz="3600"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1A7087BF-8385-4C70-B4AD-29409EA214E2}"/>
              </a:ext>
            </a:extLst>
          </p:cNvPr>
          <p:cNvSpPr txBox="1"/>
          <p:nvPr/>
        </p:nvSpPr>
        <p:spPr>
          <a:xfrm>
            <a:off x="477066" y="864540"/>
            <a:ext cx="10956846" cy="329320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経過時間によって</a:t>
            </a:r>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を行う</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このゲームはプレイヤーの攻撃の後隙は全体的に長くなっている。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なので、攻撃の後隙に一部の入力を行うことで</a:t>
            </a:r>
            <a:r>
              <a:rPr kumimoji="1" lang="en-US" altLang="ja-JP" sz="2000" dirty="0">
                <a:latin typeface="メイリオ" panose="020B0604030504040204" pitchFamily="50" charset="-128"/>
                <a:ea typeface="メイリオ" panose="020B0604030504040204" pitchFamily="50" charset="-128"/>
              </a:rPr>
              <a:t> (※1)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ができるような</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b="1" dirty="0">
                <a:solidFill>
                  <a:srgbClr val="FFC000"/>
                </a:solidFill>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実装を行った。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モーションキャンセルができるのは攻撃コンボをつなげる時と回避を行う際に実行される。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このモーションキャンセルは現在の状態の経過時間を取得し、ある程度時間がたつと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次の行動の入力を行えるようにしている。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経過時間の計測は常に経過時間を計り続け、状態遷移を行った際に経過時間の値を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リセットしている。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さらにこの経過時間の値は効果音や当たり判定の発生にも活用している。</a:t>
            </a:r>
          </a:p>
        </p:txBody>
      </p:sp>
      <p:sp>
        <p:nvSpPr>
          <p:cNvPr id="23" name="テキスト ボックス 22">
            <a:extLst>
              <a:ext uri="{FF2B5EF4-FFF2-40B4-BE49-F238E27FC236}">
                <a16:creationId xmlns:a16="http://schemas.microsoft.com/office/drawing/2014/main" id="{F03F2874-BB49-49D9-9A0F-29B79DC5731C}"/>
              </a:ext>
            </a:extLst>
          </p:cNvPr>
          <p:cNvSpPr txBox="1"/>
          <p:nvPr/>
        </p:nvSpPr>
        <p:spPr>
          <a:xfrm>
            <a:off x="318444" y="6157592"/>
            <a:ext cx="9576661"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：現在のモーションを中断し次のモーションに移ること</a:t>
            </a:r>
          </a:p>
        </p:txBody>
      </p:sp>
      <p:pic>
        <p:nvPicPr>
          <p:cNvPr id="6" name="図 5">
            <a:extLst>
              <a:ext uri="{FF2B5EF4-FFF2-40B4-BE49-F238E27FC236}">
                <a16:creationId xmlns:a16="http://schemas.microsoft.com/office/drawing/2014/main" id="{9C8F35C8-F7A7-40E8-B079-ADD2949D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55" y="4342696"/>
            <a:ext cx="2781097" cy="1557762"/>
          </a:xfrm>
          <a:prstGeom prst="rect">
            <a:avLst/>
          </a:prstGeom>
        </p:spPr>
      </p:pic>
      <p:pic>
        <p:nvPicPr>
          <p:cNvPr id="16" name="図 15">
            <a:extLst>
              <a:ext uri="{FF2B5EF4-FFF2-40B4-BE49-F238E27FC236}">
                <a16:creationId xmlns:a16="http://schemas.microsoft.com/office/drawing/2014/main" id="{B9C270EF-AFFD-4B6A-8CCE-6C990EC0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512" y="4342696"/>
            <a:ext cx="2781097" cy="1557762"/>
          </a:xfrm>
          <a:prstGeom prst="rect">
            <a:avLst/>
          </a:prstGeom>
        </p:spPr>
      </p:pic>
      <p:pic>
        <p:nvPicPr>
          <p:cNvPr id="25" name="図 24">
            <a:extLst>
              <a:ext uri="{FF2B5EF4-FFF2-40B4-BE49-F238E27FC236}">
                <a16:creationId xmlns:a16="http://schemas.microsoft.com/office/drawing/2014/main" id="{89230E7F-7F3E-4284-A32E-472197478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269" y="4342696"/>
            <a:ext cx="2781098" cy="1557762"/>
          </a:xfrm>
          <a:prstGeom prst="rect">
            <a:avLst/>
          </a:prstGeom>
        </p:spPr>
      </p:pic>
      <p:cxnSp>
        <p:nvCxnSpPr>
          <p:cNvPr id="27" name="直線矢印コネクタ 26">
            <a:extLst>
              <a:ext uri="{FF2B5EF4-FFF2-40B4-BE49-F238E27FC236}">
                <a16:creationId xmlns:a16="http://schemas.microsoft.com/office/drawing/2014/main" id="{E6A2DB12-6D7C-411F-84CB-B0141A6A1C30}"/>
              </a:ext>
            </a:extLst>
          </p:cNvPr>
          <p:cNvCxnSpPr>
            <a:cxnSpLocks/>
            <a:stCxn id="6" idx="3"/>
            <a:endCxn id="16" idx="1"/>
          </p:cNvCxnSpPr>
          <p:nvPr/>
        </p:nvCxnSpPr>
        <p:spPr>
          <a:xfrm>
            <a:off x="3338852"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A00D2D4-8A77-46CA-9F2D-01EEB9E06164}"/>
              </a:ext>
            </a:extLst>
          </p:cNvPr>
          <p:cNvCxnSpPr>
            <a:cxnSpLocks/>
            <a:stCxn id="16" idx="3"/>
            <a:endCxn id="25" idx="1"/>
          </p:cNvCxnSpPr>
          <p:nvPr/>
        </p:nvCxnSpPr>
        <p:spPr>
          <a:xfrm>
            <a:off x="7493609"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4E27C8E-59A8-4DB7-BE8F-E018E2E07A76}"/>
              </a:ext>
            </a:extLst>
          </p:cNvPr>
          <p:cNvSpPr txBox="1"/>
          <p:nvPr/>
        </p:nvSpPr>
        <p:spPr>
          <a:xfrm>
            <a:off x="1238940" y="3923817"/>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35" name="テキスト ボックス 34">
            <a:extLst>
              <a:ext uri="{FF2B5EF4-FFF2-40B4-BE49-F238E27FC236}">
                <a16:creationId xmlns:a16="http://schemas.microsoft.com/office/drawing/2014/main" id="{9B4D41F5-7D3F-4731-B776-3F4F9DB9165F}"/>
              </a:ext>
            </a:extLst>
          </p:cNvPr>
          <p:cNvSpPr txBox="1"/>
          <p:nvPr/>
        </p:nvSpPr>
        <p:spPr>
          <a:xfrm>
            <a:off x="5738433" y="394258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36" name="テキスト ボックス 35">
            <a:extLst>
              <a:ext uri="{FF2B5EF4-FFF2-40B4-BE49-F238E27FC236}">
                <a16:creationId xmlns:a16="http://schemas.microsoft.com/office/drawing/2014/main" id="{99C247C1-D4A6-446C-9770-B702AC3F4714}"/>
              </a:ext>
            </a:extLst>
          </p:cNvPr>
          <p:cNvSpPr txBox="1"/>
          <p:nvPr/>
        </p:nvSpPr>
        <p:spPr>
          <a:xfrm>
            <a:off x="8867269" y="3930848"/>
            <a:ext cx="274947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モーションキャンセル</a:t>
            </a:r>
          </a:p>
        </p:txBody>
      </p:sp>
      <p:pic>
        <p:nvPicPr>
          <p:cNvPr id="13" name="図 12">
            <a:extLst>
              <a:ext uri="{FF2B5EF4-FFF2-40B4-BE49-F238E27FC236}">
                <a16:creationId xmlns:a16="http://schemas.microsoft.com/office/drawing/2014/main" id="{EFD3845D-A443-4A30-B42B-9A7F88C6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45DD8E73-87DF-431C-9790-F94C52769193}"/>
              </a:ext>
            </a:extLst>
          </p:cNvPr>
          <p:cNvSpPr txBox="1"/>
          <p:nvPr/>
        </p:nvSpPr>
        <p:spPr>
          <a:xfrm>
            <a:off x="3522980" y="4716710"/>
            <a:ext cx="100540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時間経過</a:t>
            </a:r>
          </a:p>
        </p:txBody>
      </p:sp>
      <p:sp>
        <p:nvSpPr>
          <p:cNvPr id="22" name="テキスト ボックス 21">
            <a:extLst>
              <a:ext uri="{FF2B5EF4-FFF2-40B4-BE49-F238E27FC236}">
                <a16:creationId xmlns:a16="http://schemas.microsoft.com/office/drawing/2014/main" id="{3944B146-E6B1-4AB7-9323-1C6600A01C86}"/>
              </a:ext>
            </a:extLst>
          </p:cNvPr>
          <p:cNvSpPr txBox="1"/>
          <p:nvPr/>
        </p:nvSpPr>
        <p:spPr>
          <a:xfrm>
            <a:off x="7575145" y="4536802"/>
            <a:ext cx="1210588" cy="584775"/>
          </a:xfrm>
          <a:prstGeom prst="rect">
            <a:avLst/>
          </a:prstGeom>
          <a:noFill/>
        </p:spPr>
        <p:txBody>
          <a:bodyPr wrap="none" rtlCol="0">
            <a:spAutoFit/>
          </a:bodyPr>
          <a:lstStyle/>
          <a:p>
            <a:pPr algn="ctr"/>
            <a:r>
              <a:rPr kumimoji="1" lang="ja-JP" altLang="en-US" sz="1600" dirty="0">
                <a:latin typeface="メイリオ" panose="020B0604030504040204" pitchFamily="50" charset="-128"/>
                <a:ea typeface="メイリオ" panose="020B0604030504040204" pitchFamily="50" charset="-128"/>
              </a:rPr>
              <a:t>回避ボタン</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入力</a:t>
            </a:r>
          </a:p>
        </p:txBody>
      </p:sp>
    </p:spTree>
    <p:extLst>
      <p:ext uri="{BB962C8B-B14F-4D97-AF65-F5344CB8AC3E}">
        <p14:creationId xmlns:p14="http://schemas.microsoft.com/office/powerpoint/2010/main" val="338323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587853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各状態の経過時間を管理</a:t>
            </a:r>
            <a:endParaRPr kumimoji="1" lang="ja-JP" altLang="en-US" sz="3600"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1A7087BF-8385-4C70-B4AD-29409EA214E2}"/>
              </a:ext>
            </a:extLst>
          </p:cNvPr>
          <p:cNvSpPr txBox="1"/>
          <p:nvPr/>
        </p:nvSpPr>
        <p:spPr>
          <a:xfrm>
            <a:off x="477066" y="864540"/>
            <a:ext cx="10956846" cy="329320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経過時間によって</a:t>
            </a:r>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を行う</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このゲームはプレイヤーの攻撃の後隙は全体的に長くなっている。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なので、攻撃の後隙に一部の入力を行うことで</a:t>
            </a:r>
            <a:r>
              <a:rPr kumimoji="1" lang="en-US" altLang="ja-JP" sz="2000" dirty="0">
                <a:latin typeface="メイリオ" panose="020B0604030504040204" pitchFamily="50" charset="-128"/>
                <a:ea typeface="メイリオ" panose="020B0604030504040204" pitchFamily="50" charset="-128"/>
              </a:rPr>
              <a:t> (※1)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ができるような</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b="1" dirty="0">
                <a:solidFill>
                  <a:srgbClr val="FFC000"/>
                </a:solidFill>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実装を行った。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モーションキャンセルができるのは攻撃コンボをつなげる時と回避を行う際に実行される。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このモーションキャンセルは現在の状態の経過時間を取得し、ある程度時間がたつと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次の行動の入力を行えるようにしている。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経過時間の計測は常に経過時間を計り続け、状態遷移を行った際に経過時間の値を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リセットしている。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さらにこの経過時間の値は効果音や当たり判定の発生にも活用している。</a:t>
            </a:r>
          </a:p>
        </p:txBody>
      </p:sp>
      <p:sp>
        <p:nvSpPr>
          <p:cNvPr id="23" name="テキスト ボックス 22">
            <a:extLst>
              <a:ext uri="{FF2B5EF4-FFF2-40B4-BE49-F238E27FC236}">
                <a16:creationId xmlns:a16="http://schemas.microsoft.com/office/drawing/2014/main" id="{F03F2874-BB49-49D9-9A0F-29B79DC5731C}"/>
              </a:ext>
            </a:extLst>
          </p:cNvPr>
          <p:cNvSpPr txBox="1"/>
          <p:nvPr/>
        </p:nvSpPr>
        <p:spPr>
          <a:xfrm>
            <a:off x="318444" y="6157592"/>
            <a:ext cx="9576661"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：現在のモーションを中断し次のモーションに移ること</a:t>
            </a:r>
          </a:p>
        </p:txBody>
      </p:sp>
      <p:pic>
        <p:nvPicPr>
          <p:cNvPr id="6" name="図 5">
            <a:extLst>
              <a:ext uri="{FF2B5EF4-FFF2-40B4-BE49-F238E27FC236}">
                <a16:creationId xmlns:a16="http://schemas.microsoft.com/office/drawing/2014/main" id="{9C8F35C8-F7A7-40E8-B079-ADD2949D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55" y="4342696"/>
            <a:ext cx="2781097" cy="1557762"/>
          </a:xfrm>
          <a:prstGeom prst="rect">
            <a:avLst/>
          </a:prstGeom>
        </p:spPr>
      </p:pic>
      <p:pic>
        <p:nvPicPr>
          <p:cNvPr id="16" name="図 15">
            <a:extLst>
              <a:ext uri="{FF2B5EF4-FFF2-40B4-BE49-F238E27FC236}">
                <a16:creationId xmlns:a16="http://schemas.microsoft.com/office/drawing/2014/main" id="{B9C270EF-AFFD-4B6A-8CCE-6C990EC0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512" y="4342696"/>
            <a:ext cx="2781097" cy="1557762"/>
          </a:xfrm>
          <a:prstGeom prst="rect">
            <a:avLst/>
          </a:prstGeom>
        </p:spPr>
      </p:pic>
      <p:pic>
        <p:nvPicPr>
          <p:cNvPr id="25" name="図 24">
            <a:extLst>
              <a:ext uri="{FF2B5EF4-FFF2-40B4-BE49-F238E27FC236}">
                <a16:creationId xmlns:a16="http://schemas.microsoft.com/office/drawing/2014/main" id="{89230E7F-7F3E-4284-A32E-472197478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269" y="4342696"/>
            <a:ext cx="2781098" cy="1557762"/>
          </a:xfrm>
          <a:prstGeom prst="rect">
            <a:avLst/>
          </a:prstGeom>
        </p:spPr>
      </p:pic>
      <p:cxnSp>
        <p:nvCxnSpPr>
          <p:cNvPr id="27" name="直線矢印コネクタ 26">
            <a:extLst>
              <a:ext uri="{FF2B5EF4-FFF2-40B4-BE49-F238E27FC236}">
                <a16:creationId xmlns:a16="http://schemas.microsoft.com/office/drawing/2014/main" id="{E6A2DB12-6D7C-411F-84CB-B0141A6A1C30}"/>
              </a:ext>
            </a:extLst>
          </p:cNvPr>
          <p:cNvCxnSpPr>
            <a:cxnSpLocks/>
            <a:stCxn id="6" idx="3"/>
            <a:endCxn id="16" idx="1"/>
          </p:cNvCxnSpPr>
          <p:nvPr/>
        </p:nvCxnSpPr>
        <p:spPr>
          <a:xfrm>
            <a:off x="3338852"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A00D2D4-8A77-46CA-9F2D-01EEB9E06164}"/>
              </a:ext>
            </a:extLst>
          </p:cNvPr>
          <p:cNvCxnSpPr>
            <a:cxnSpLocks/>
            <a:stCxn id="16" idx="3"/>
            <a:endCxn id="25" idx="1"/>
          </p:cNvCxnSpPr>
          <p:nvPr/>
        </p:nvCxnSpPr>
        <p:spPr>
          <a:xfrm>
            <a:off x="7493609"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4E27C8E-59A8-4DB7-BE8F-E018E2E07A76}"/>
              </a:ext>
            </a:extLst>
          </p:cNvPr>
          <p:cNvSpPr txBox="1"/>
          <p:nvPr/>
        </p:nvSpPr>
        <p:spPr>
          <a:xfrm>
            <a:off x="1238940" y="3923817"/>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35" name="テキスト ボックス 34">
            <a:extLst>
              <a:ext uri="{FF2B5EF4-FFF2-40B4-BE49-F238E27FC236}">
                <a16:creationId xmlns:a16="http://schemas.microsoft.com/office/drawing/2014/main" id="{9B4D41F5-7D3F-4731-B776-3F4F9DB9165F}"/>
              </a:ext>
            </a:extLst>
          </p:cNvPr>
          <p:cNvSpPr txBox="1"/>
          <p:nvPr/>
        </p:nvSpPr>
        <p:spPr>
          <a:xfrm>
            <a:off x="5738433" y="394258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36" name="テキスト ボックス 35">
            <a:extLst>
              <a:ext uri="{FF2B5EF4-FFF2-40B4-BE49-F238E27FC236}">
                <a16:creationId xmlns:a16="http://schemas.microsoft.com/office/drawing/2014/main" id="{99C247C1-D4A6-446C-9770-B702AC3F4714}"/>
              </a:ext>
            </a:extLst>
          </p:cNvPr>
          <p:cNvSpPr txBox="1"/>
          <p:nvPr/>
        </p:nvSpPr>
        <p:spPr>
          <a:xfrm>
            <a:off x="8867269" y="3930848"/>
            <a:ext cx="274947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モーションキャンセル</a:t>
            </a:r>
          </a:p>
        </p:txBody>
      </p:sp>
      <p:pic>
        <p:nvPicPr>
          <p:cNvPr id="13" name="図 12">
            <a:extLst>
              <a:ext uri="{FF2B5EF4-FFF2-40B4-BE49-F238E27FC236}">
                <a16:creationId xmlns:a16="http://schemas.microsoft.com/office/drawing/2014/main" id="{EFD3845D-A443-4A30-B42B-9A7F88C6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45DD8E73-87DF-431C-9790-F94C52769193}"/>
              </a:ext>
            </a:extLst>
          </p:cNvPr>
          <p:cNvSpPr txBox="1"/>
          <p:nvPr/>
        </p:nvSpPr>
        <p:spPr>
          <a:xfrm>
            <a:off x="3522980" y="4716710"/>
            <a:ext cx="100540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時間経過</a:t>
            </a:r>
          </a:p>
        </p:txBody>
      </p:sp>
      <p:sp>
        <p:nvSpPr>
          <p:cNvPr id="22" name="テキスト ボックス 21">
            <a:extLst>
              <a:ext uri="{FF2B5EF4-FFF2-40B4-BE49-F238E27FC236}">
                <a16:creationId xmlns:a16="http://schemas.microsoft.com/office/drawing/2014/main" id="{3944B146-E6B1-4AB7-9323-1C6600A01C86}"/>
              </a:ext>
            </a:extLst>
          </p:cNvPr>
          <p:cNvSpPr txBox="1"/>
          <p:nvPr/>
        </p:nvSpPr>
        <p:spPr>
          <a:xfrm>
            <a:off x="7575145" y="4536802"/>
            <a:ext cx="1210588" cy="584775"/>
          </a:xfrm>
          <a:prstGeom prst="rect">
            <a:avLst/>
          </a:prstGeom>
          <a:noFill/>
        </p:spPr>
        <p:txBody>
          <a:bodyPr wrap="none" rtlCol="0">
            <a:spAutoFit/>
          </a:bodyPr>
          <a:lstStyle/>
          <a:p>
            <a:pPr algn="ctr"/>
            <a:r>
              <a:rPr kumimoji="1" lang="ja-JP" altLang="en-US" sz="1600" dirty="0">
                <a:latin typeface="メイリオ" panose="020B0604030504040204" pitchFamily="50" charset="-128"/>
                <a:ea typeface="メイリオ" panose="020B0604030504040204" pitchFamily="50" charset="-128"/>
              </a:rPr>
              <a:t>回避ボタン</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入力</a:t>
            </a:r>
          </a:p>
        </p:txBody>
      </p:sp>
    </p:spTree>
    <p:extLst>
      <p:ext uri="{BB962C8B-B14F-4D97-AF65-F5344CB8AC3E}">
        <p14:creationId xmlns:p14="http://schemas.microsoft.com/office/powerpoint/2010/main" val="118719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フローチャート: 結合子 55">
            <a:extLst>
              <a:ext uri="{FF2B5EF4-FFF2-40B4-BE49-F238E27FC236}">
                <a16:creationId xmlns:a16="http://schemas.microsoft.com/office/drawing/2014/main" id="{F36E66A0-32BA-416F-AB44-80B808E072F4}"/>
              </a:ext>
            </a:extLst>
          </p:cNvPr>
          <p:cNvSpPr/>
          <p:nvPr/>
        </p:nvSpPr>
        <p:spPr>
          <a:xfrm>
            <a:off x="9431917" y="1172434"/>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7" name="乗算記号 56">
            <a:extLst>
              <a:ext uri="{FF2B5EF4-FFF2-40B4-BE49-F238E27FC236}">
                <a16:creationId xmlns:a16="http://schemas.microsoft.com/office/drawing/2014/main" id="{1BEA5A88-2063-41D1-BF21-82F26CB6D0E8}"/>
              </a:ext>
            </a:extLst>
          </p:cNvPr>
          <p:cNvSpPr/>
          <p:nvPr/>
        </p:nvSpPr>
        <p:spPr>
          <a:xfrm>
            <a:off x="9043871" y="672867"/>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CE1F94D0-FD3D-497C-A8C0-0BC222C9103E}"/>
              </a:ext>
            </a:extLst>
          </p:cNvPr>
          <p:cNvSpPr txBox="1"/>
          <p:nvPr/>
        </p:nvSpPr>
        <p:spPr>
          <a:xfrm>
            <a:off x="9456842" y="2098446"/>
            <a:ext cx="400416" cy="369332"/>
          </a:xfrm>
          <a:prstGeom prst="rect">
            <a:avLst/>
          </a:prstGeom>
          <a:noFill/>
        </p:spPr>
        <p:txBody>
          <a:bodyPr wrap="square" rtlCol="0">
            <a:spAutoFit/>
          </a:bodyPr>
          <a:lstStyle/>
          <a:p>
            <a:r>
              <a:rPr kumimoji="1" lang="ja-JP" altLang="en-US" dirty="0"/>
              <a:t>左</a:t>
            </a:r>
          </a:p>
        </p:txBody>
      </p:sp>
      <p:sp>
        <p:nvSpPr>
          <p:cNvPr id="59" name="テキスト ボックス 58">
            <a:extLst>
              <a:ext uri="{FF2B5EF4-FFF2-40B4-BE49-F238E27FC236}">
                <a16:creationId xmlns:a16="http://schemas.microsoft.com/office/drawing/2014/main" id="{F40BC468-D484-4505-9A53-B0DC2D24DDC1}"/>
              </a:ext>
            </a:extLst>
          </p:cNvPr>
          <p:cNvSpPr txBox="1"/>
          <p:nvPr/>
        </p:nvSpPr>
        <p:spPr>
          <a:xfrm>
            <a:off x="11299857" y="2124202"/>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60" name="テキスト ボックス 59">
            <a:extLst>
              <a:ext uri="{FF2B5EF4-FFF2-40B4-BE49-F238E27FC236}">
                <a16:creationId xmlns:a16="http://schemas.microsoft.com/office/drawing/2014/main" id="{D7FB6441-BB89-4DAA-8F91-DBAF95CBCE32}"/>
              </a:ext>
            </a:extLst>
          </p:cNvPr>
          <p:cNvSpPr txBox="1"/>
          <p:nvPr/>
        </p:nvSpPr>
        <p:spPr>
          <a:xfrm>
            <a:off x="10384350" y="1184543"/>
            <a:ext cx="386063" cy="369332"/>
          </a:xfrm>
          <a:prstGeom prst="rect">
            <a:avLst/>
          </a:prstGeom>
          <a:noFill/>
        </p:spPr>
        <p:txBody>
          <a:bodyPr wrap="square" rtlCol="0">
            <a:spAutoFit/>
          </a:bodyPr>
          <a:lstStyle/>
          <a:p>
            <a:r>
              <a:rPr kumimoji="1" lang="ja-JP" altLang="en-US" dirty="0"/>
              <a:t>前</a:t>
            </a:r>
          </a:p>
        </p:txBody>
      </p:sp>
      <p:sp>
        <p:nvSpPr>
          <p:cNvPr id="61" name="テキスト ボックス 60">
            <a:extLst>
              <a:ext uri="{FF2B5EF4-FFF2-40B4-BE49-F238E27FC236}">
                <a16:creationId xmlns:a16="http://schemas.microsoft.com/office/drawing/2014/main" id="{4355EA67-812E-4CE6-A718-B17B3BA2D7A0}"/>
              </a:ext>
            </a:extLst>
          </p:cNvPr>
          <p:cNvSpPr txBox="1"/>
          <p:nvPr/>
        </p:nvSpPr>
        <p:spPr>
          <a:xfrm>
            <a:off x="10384350" y="3089616"/>
            <a:ext cx="386064" cy="369332"/>
          </a:xfrm>
          <a:prstGeom prst="rect">
            <a:avLst/>
          </a:prstGeom>
          <a:noFill/>
        </p:spPr>
        <p:txBody>
          <a:bodyPr wrap="square" rtlCol="0">
            <a:spAutoFit/>
          </a:bodyPr>
          <a:lstStyle/>
          <a:p>
            <a:r>
              <a:rPr kumimoji="1" lang="ja-JP" altLang="en-US" dirty="0"/>
              <a:t>後</a:t>
            </a:r>
            <a:endParaRPr kumimoji="1" lang="en-US" altLang="ja-JP" dirty="0"/>
          </a:p>
        </p:txBody>
      </p:sp>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4955203"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回避処理について</a:t>
            </a:r>
            <a:endParaRPr kumimoji="1" lang="ja-JP" altLang="en-US" sz="3600" b="1" dirty="0">
              <a:latin typeface="メイリオ" panose="020B0604030504040204" pitchFamily="50" charset="-128"/>
              <a:ea typeface="メイリオ" panose="020B0604030504040204" pitchFamily="50" charset="-128"/>
            </a:endParaRPr>
          </a:p>
        </p:txBody>
      </p:sp>
      <p:pic>
        <p:nvPicPr>
          <p:cNvPr id="5" name="グラフィックス 4" descr="男性 単色塗りつぶし">
            <a:extLst>
              <a:ext uri="{FF2B5EF4-FFF2-40B4-BE49-F238E27FC236}">
                <a16:creationId xmlns:a16="http://schemas.microsoft.com/office/drawing/2014/main" id="{A8D2FF21-CA60-4227-8B2C-CE469B6A23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1278" y="1808205"/>
            <a:ext cx="936951" cy="936951"/>
          </a:xfrm>
          <a:prstGeom prst="rect">
            <a:avLst/>
          </a:prstGeom>
        </p:spPr>
      </p:pic>
      <p:sp>
        <p:nvSpPr>
          <p:cNvPr id="16" name="楕円 15">
            <a:extLst>
              <a:ext uri="{FF2B5EF4-FFF2-40B4-BE49-F238E27FC236}">
                <a16:creationId xmlns:a16="http://schemas.microsoft.com/office/drawing/2014/main" id="{BCE29122-45C0-4BAA-95C0-707900A581F8}"/>
              </a:ext>
            </a:extLst>
          </p:cNvPr>
          <p:cNvSpPr/>
          <p:nvPr/>
        </p:nvSpPr>
        <p:spPr>
          <a:xfrm>
            <a:off x="3370542" y="6200982"/>
            <a:ext cx="317750" cy="29615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17" name="テキスト ボックス 16">
            <a:extLst>
              <a:ext uri="{FF2B5EF4-FFF2-40B4-BE49-F238E27FC236}">
                <a16:creationId xmlns:a16="http://schemas.microsoft.com/office/drawing/2014/main" id="{2C6AADE3-E597-42C0-B6CF-EDCED39A98F3}"/>
              </a:ext>
            </a:extLst>
          </p:cNvPr>
          <p:cNvSpPr txBox="1"/>
          <p:nvPr/>
        </p:nvSpPr>
        <p:spPr>
          <a:xfrm>
            <a:off x="3621569" y="6203575"/>
            <a:ext cx="226215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スティックの位置</a:t>
            </a:r>
          </a:p>
        </p:txBody>
      </p:sp>
      <p:sp>
        <p:nvSpPr>
          <p:cNvPr id="20" name="テキスト ボックス 19">
            <a:extLst>
              <a:ext uri="{FF2B5EF4-FFF2-40B4-BE49-F238E27FC236}">
                <a16:creationId xmlns:a16="http://schemas.microsoft.com/office/drawing/2014/main" id="{92647095-7DE8-4A44-8CD9-6E0FFEB6F699}"/>
              </a:ext>
            </a:extLst>
          </p:cNvPr>
          <p:cNvSpPr txBox="1"/>
          <p:nvPr/>
        </p:nvSpPr>
        <p:spPr>
          <a:xfrm>
            <a:off x="574602" y="964160"/>
            <a:ext cx="7622600" cy="390876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回避する方向</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キャラクターの正面ベクトルとキャラクターから見て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スティックを傾けた方向のベクトルの</a:t>
            </a:r>
            <a:r>
              <a:rPr kumimoji="1" lang="ja-JP" altLang="en-US" sz="2000" b="1" dirty="0">
                <a:solidFill>
                  <a:srgbClr val="FFC000"/>
                </a:solidFill>
                <a:latin typeface="メイリオ" panose="020B0604030504040204" pitchFamily="50" charset="-128"/>
                <a:ea typeface="メイリオ" panose="020B0604030504040204" pitchFamily="50" charset="-128"/>
              </a:rPr>
              <a:t>なす角</a:t>
            </a:r>
            <a:r>
              <a:rPr kumimoji="1" lang="ja-JP" altLang="en-US" sz="2000" dirty="0">
                <a:latin typeface="メイリオ" panose="020B0604030504040204" pitchFamily="50" charset="-128"/>
                <a:ea typeface="メイリオ" panose="020B0604030504040204" pitchFamily="50" charset="-128"/>
              </a:rPr>
              <a:t>を求めた。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そのなす角を求めることによってキャラクターから見て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前後左右どちらに回避するかを判断できるようにしている</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モンスター側でも実装を行っている。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角度によって次に行う</a:t>
            </a:r>
            <a:r>
              <a:rPr kumimoji="1" lang="ja-JP" altLang="en-US" sz="2000" b="1" dirty="0">
                <a:solidFill>
                  <a:srgbClr val="FFC000"/>
                </a:solidFill>
                <a:latin typeface="メイリオ" panose="020B0604030504040204" pitchFamily="50" charset="-128"/>
                <a:ea typeface="メイリオ" panose="020B0604030504040204" pitchFamily="50" charset="-128"/>
              </a:rPr>
              <a:t>攻撃パターンを絞り込む</a:t>
            </a:r>
            <a:r>
              <a:rPr kumimoji="1" lang="ja-JP" altLang="en-US" sz="2000" dirty="0">
                <a:latin typeface="メイリオ" panose="020B0604030504040204" pitchFamily="50" charset="-128"/>
                <a:ea typeface="メイリオ" panose="020B0604030504040204" pitchFamily="50" charset="-128"/>
              </a:rPr>
              <a:t>ことが出来た。</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更にプレイヤーの位置とモンスターとの位置の</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点間の距離を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求めることで</a:t>
            </a:r>
            <a:r>
              <a:rPr kumimoji="1" lang="ja-JP" altLang="en-US" sz="2000" b="1" dirty="0">
                <a:solidFill>
                  <a:srgbClr val="FFC000"/>
                </a:solidFill>
                <a:latin typeface="メイリオ" panose="020B0604030504040204" pitchFamily="50" charset="-128"/>
                <a:ea typeface="メイリオ" panose="020B0604030504040204" pitchFamily="50" charset="-128"/>
              </a:rPr>
              <a:t>遠距離攻撃かどうかを絞り込む</a:t>
            </a:r>
            <a:r>
              <a:rPr kumimoji="1" lang="ja-JP" altLang="en-US" sz="2000" dirty="0">
                <a:latin typeface="メイリオ" panose="020B0604030504040204" pitchFamily="50" charset="-128"/>
                <a:ea typeface="メイリオ" panose="020B0604030504040204" pitchFamily="50" charset="-128"/>
              </a:rPr>
              <a:t>ことが出来た。</a:t>
            </a:r>
          </a:p>
        </p:txBody>
      </p:sp>
      <p:cxnSp>
        <p:nvCxnSpPr>
          <p:cNvPr id="22" name="直線矢印コネクタ 21">
            <a:extLst>
              <a:ext uri="{FF2B5EF4-FFF2-40B4-BE49-F238E27FC236}">
                <a16:creationId xmlns:a16="http://schemas.microsoft.com/office/drawing/2014/main" id="{9D945CB5-703F-4089-8C29-DC88DCA19DA4}"/>
              </a:ext>
            </a:extLst>
          </p:cNvPr>
          <p:cNvCxnSpPr>
            <a:cxnSpLocks/>
            <a:endCxn id="56" idx="0"/>
          </p:cNvCxnSpPr>
          <p:nvPr/>
        </p:nvCxnSpPr>
        <p:spPr>
          <a:xfrm flipV="1">
            <a:off x="10550697" y="1172434"/>
            <a:ext cx="37229" cy="1223318"/>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3" name="楕円 22">
            <a:extLst>
              <a:ext uri="{FF2B5EF4-FFF2-40B4-BE49-F238E27FC236}">
                <a16:creationId xmlns:a16="http://schemas.microsoft.com/office/drawing/2014/main" id="{4B20A5FE-683A-4755-937D-B8BCBCA9E4A6}"/>
              </a:ext>
            </a:extLst>
          </p:cNvPr>
          <p:cNvSpPr/>
          <p:nvPr/>
        </p:nvSpPr>
        <p:spPr>
          <a:xfrm>
            <a:off x="9864977" y="1817373"/>
            <a:ext cx="372919" cy="37291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cxnSp>
        <p:nvCxnSpPr>
          <p:cNvPr id="24" name="直線矢印コネクタ 23">
            <a:extLst>
              <a:ext uri="{FF2B5EF4-FFF2-40B4-BE49-F238E27FC236}">
                <a16:creationId xmlns:a16="http://schemas.microsoft.com/office/drawing/2014/main" id="{A25B2FA6-770C-47B1-B013-A651ECC78F9E}"/>
              </a:ext>
            </a:extLst>
          </p:cNvPr>
          <p:cNvCxnSpPr>
            <a:cxnSpLocks/>
          </p:cNvCxnSpPr>
          <p:nvPr/>
        </p:nvCxnSpPr>
        <p:spPr>
          <a:xfrm flipH="1" flipV="1">
            <a:off x="10027134" y="1989000"/>
            <a:ext cx="531185" cy="384747"/>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8" name="アーチ 27">
            <a:extLst>
              <a:ext uri="{FF2B5EF4-FFF2-40B4-BE49-F238E27FC236}">
                <a16:creationId xmlns:a16="http://schemas.microsoft.com/office/drawing/2014/main" id="{4DBF1770-EB94-40F1-97DE-E1FA6102AA48}"/>
              </a:ext>
            </a:extLst>
          </p:cNvPr>
          <p:cNvSpPr/>
          <p:nvPr/>
        </p:nvSpPr>
        <p:spPr>
          <a:xfrm rot="341224">
            <a:off x="10260225" y="2086952"/>
            <a:ext cx="914400" cy="914400"/>
          </a:xfrm>
          <a:prstGeom prst="blockArc">
            <a:avLst>
              <a:gd name="adj1" fmla="val 13003160"/>
              <a:gd name="adj2" fmla="val 14642313"/>
              <a:gd name="adj3" fmla="val 0"/>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FE3CC008-FB65-41C3-888F-943B98383762}"/>
              </a:ext>
            </a:extLst>
          </p:cNvPr>
          <p:cNvSpPr txBox="1"/>
          <p:nvPr/>
        </p:nvSpPr>
        <p:spPr>
          <a:xfrm>
            <a:off x="1290613" y="5638725"/>
            <a:ext cx="2023227"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プレイヤーの位置</a:t>
            </a:r>
          </a:p>
        </p:txBody>
      </p:sp>
      <p:pic>
        <p:nvPicPr>
          <p:cNvPr id="31" name="グラフィックス 30" descr="男性 単色塗りつぶし">
            <a:extLst>
              <a:ext uri="{FF2B5EF4-FFF2-40B4-BE49-F238E27FC236}">
                <a16:creationId xmlns:a16="http://schemas.microsoft.com/office/drawing/2014/main" id="{26474DAE-7FE6-47CD-9BC5-0C63EE6745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0842" y="5534195"/>
            <a:ext cx="454946" cy="454946"/>
          </a:xfrm>
          <a:prstGeom prst="rect">
            <a:avLst/>
          </a:prstGeom>
        </p:spPr>
      </p:pic>
      <p:sp>
        <p:nvSpPr>
          <p:cNvPr id="43" name="フローチャート: 結合子 42">
            <a:extLst>
              <a:ext uri="{FF2B5EF4-FFF2-40B4-BE49-F238E27FC236}">
                <a16:creationId xmlns:a16="http://schemas.microsoft.com/office/drawing/2014/main" id="{1DA97245-F843-45E6-B7BD-AD18022BDC90}"/>
              </a:ext>
            </a:extLst>
          </p:cNvPr>
          <p:cNvSpPr/>
          <p:nvPr/>
        </p:nvSpPr>
        <p:spPr>
          <a:xfrm>
            <a:off x="9431917" y="4052186"/>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4" name="フローチャート: 結合子 43">
            <a:extLst>
              <a:ext uri="{FF2B5EF4-FFF2-40B4-BE49-F238E27FC236}">
                <a16:creationId xmlns:a16="http://schemas.microsoft.com/office/drawing/2014/main" id="{75A6A436-98C4-4AAB-AB98-0CF420EDABB4}"/>
              </a:ext>
            </a:extLst>
          </p:cNvPr>
          <p:cNvSpPr/>
          <p:nvPr/>
        </p:nvSpPr>
        <p:spPr>
          <a:xfrm>
            <a:off x="9843106" y="4497131"/>
            <a:ext cx="1437272" cy="146451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乗算記号 44">
            <a:extLst>
              <a:ext uri="{FF2B5EF4-FFF2-40B4-BE49-F238E27FC236}">
                <a16:creationId xmlns:a16="http://schemas.microsoft.com/office/drawing/2014/main" id="{BD7F6C13-8BF9-4389-AF68-AE2E65D0F99B}"/>
              </a:ext>
            </a:extLst>
          </p:cNvPr>
          <p:cNvSpPr/>
          <p:nvPr/>
        </p:nvSpPr>
        <p:spPr>
          <a:xfrm>
            <a:off x="9043871" y="3552619"/>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42" name="グラフィックス 41" descr="男性 単色塗りつぶし">
            <a:extLst>
              <a:ext uri="{FF2B5EF4-FFF2-40B4-BE49-F238E27FC236}">
                <a16:creationId xmlns:a16="http://schemas.microsoft.com/office/drawing/2014/main" id="{1187A5B9-35AA-4055-8130-C1E38FB178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251" y="4417708"/>
            <a:ext cx="533935" cy="533935"/>
          </a:xfrm>
          <a:prstGeom prst="rect">
            <a:avLst/>
          </a:prstGeom>
        </p:spPr>
      </p:pic>
      <p:sp>
        <p:nvSpPr>
          <p:cNvPr id="46" name="テキスト ボックス 45">
            <a:extLst>
              <a:ext uri="{FF2B5EF4-FFF2-40B4-BE49-F238E27FC236}">
                <a16:creationId xmlns:a16="http://schemas.microsoft.com/office/drawing/2014/main" id="{D2F37582-5E00-4BA1-BD4A-AF83276311CF}"/>
              </a:ext>
            </a:extLst>
          </p:cNvPr>
          <p:cNvSpPr txBox="1"/>
          <p:nvPr/>
        </p:nvSpPr>
        <p:spPr>
          <a:xfrm>
            <a:off x="9456842" y="4978198"/>
            <a:ext cx="400416" cy="369332"/>
          </a:xfrm>
          <a:prstGeom prst="rect">
            <a:avLst/>
          </a:prstGeom>
          <a:noFill/>
        </p:spPr>
        <p:txBody>
          <a:bodyPr wrap="square" rtlCol="0">
            <a:spAutoFit/>
          </a:bodyPr>
          <a:lstStyle/>
          <a:p>
            <a:r>
              <a:rPr kumimoji="1" lang="ja-JP" altLang="en-US" dirty="0"/>
              <a:t>左</a:t>
            </a:r>
          </a:p>
        </p:txBody>
      </p:sp>
      <p:sp>
        <p:nvSpPr>
          <p:cNvPr id="47" name="テキスト ボックス 46">
            <a:extLst>
              <a:ext uri="{FF2B5EF4-FFF2-40B4-BE49-F238E27FC236}">
                <a16:creationId xmlns:a16="http://schemas.microsoft.com/office/drawing/2014/main" id="{99325AFD-3273-49F9-B28C-829AAA12B82E}"/>
              </a:ext>
            </a:extLst>
          </p:cNvPr>
          <p:cNvSpPr txBox="1"/>
          <p:nvPr/>
        </p:nvSpPr>
        <p:spPr>
          <a:xfrm>
            <a:off x="11299857" y="5003954"/>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48" name="テキスト ボックス 47">
            <a:extLst>
              <a:ext uri="{FF2B5EF4-FFF2-40B4-BE49-F238E27FC236}">
                <a16:creationId xmlns:a16="http://schemas.microsoft.com/office/drawing/2014/main" id="{0C185F2F-0393-4605-945D-A422C0FB5122}"/>
              </a:ext>
            </a:extLst>
          </p:cNvPr>
          <p:cNvSpPr txBox="1"/>
          <p:nvPr/>
        </p:nvSpPr>
        <p:spPr>
          <a:xfrm>
            <a:off x="10384350" y="4064295"/>
            <a:ext cx="386063" cy="369332"/>
          </a:xfrm>
          <a:prstGeom prst="rect">
            <a:avLst/>
          </a:prstGeom>
          <a:noFill/>
        </p:spPr>
        <p:txBody>
          <a:bodyPr wrap="square" rtlCol="0">
            <a:spAutoFit/>
          </a:bodyPr>
          <a:lstStyle/>
          <a:p>
            <a:r>
              <a:rPr kumimoji="1" lang="ja-JP" altLang="en-US" dirty="0"/>
              <a:t>前</a:t>
            </a:r>
          </a:p>
        </p:txBody>
      </p:sp>
      <p:sp>
        <p:nvSpPr>
          <p:cNvPr id="49" name="テキスト ボックス 48">
            <a:extLst>
              <a:ext uri="{FF2B5EF4-FFF2-40B4-BE49-F238E27FC236}">
                <a16:creationId xmlns:a16="http://schemas.microsoft.com/office/drawing/2014/main" id="{EEE2CEC8-119F-455A-ABE0-529107FBD099}"/>
              </a:ext>
            </a:extLst>
          </p:cNvPr>
          <p:cNvSpPr txBox="1"/>
          <p:nvPr/>
        </p:nvSpPr>
        <p:spPr>
          <a:xfrm>
            <a:off x="10384350" y="5969368"/>
            <a:ext cx="386064" cy="369332"/>
          </a:xfrm>
          <a:prstGeom prst="rect">
            <a:avLst/>
          </a:prstGeom>
          <a:noFill/>
        </p:spPr>
        <p:txBody>
          <a:bodyPr wrap="square" rtlCol="0">
            <a:spAutoFit/>
          </a:bodyPr>
          <a:lstStyle/>
          <a:p>
            <a:r>
              <a:rPr kumimoji="1" lang="ja-JP" altLang="en-US" dirty="0"/>
              <a:t>後</a:t>
            </a:r>
            <a:endParaRPr kumimoji="1" lang="en-US" altLang="ja-JP" dirty="0"/>
          </a:p>
        </p:txBody>
      </p:sp>
      <p:pic>
        <p:nvPicPr>
          <p:cNvPr id="50" name="グラフィックス 49" descr="恐竜の頭蓋骨 単色塗りつぶし">
            <a:extLst>
              <a:ext uri="{FF2B5EF4-FFF2-40B4-BE49-F238E27FC236}">
                <a16:creationId xmlns:a16="http://schemas.microsoft.com/office/drawing/2014/main" id="{45983B98-4DF5-4F30-A75D-AEC34BB4E0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1981" y="4862379"/>
            <a:ext cx="734015" cy="734015"/>
          </a:xfrm>
          <a:prstGeom prst="rect">
            <a:avLst/>
          </a:prstGeom>
        </p:spPr>
      </p:pic>
      <p:sp>
        <p:nvSpPr>
          <p:cNvPr id="51" name="フローチャート: 結合子 50">
            <a:extLst>
              <a:ext uri="{FF2B5EF4-FFF2-40B4-BE49-F238E27FC236}">
                <a16:creationId xmlns:a16="http://schemas.microsoft.com/office/drawing/2014/main" id="{EDF44180-AB1D-4103-A691-196CBDCFF801}"/>
              </a:ext>
            </a:extLst>
          </p:cNvPr>
          <p:cNvSpPr/>
          <p:nvPr/>
        </p:nvSpPr>
        <p:spPr>
          <a:xfrm>
            <a:off x="5726169" y="5225717"/>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52" name="フローチャート: 結合子 51">
            <a:extLst>
              <a:ext uri="{FF2B5EF4-FFF2-40B4-BE49-F238E27FC236}">
                <a16:creationId xmlns:a16="http://schemas.microsoft.com/office/drawing/2014/main" id="{4CDE2C46-A006-4F39-B6B2-7F2389F88119}"/>
              </a:ext>
            </a:extLst>
          </p:cNvPr>
          <p:cNvSpPr/>
          <p:nvPr/>
        </p:nvSpPr>
        <p:spPr>
          <a:xfrm>
            <a:off x="7307675" y="5225717"/>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cxnSp>
        <p:nvCxnSpPr>
          <p:cNvPr id="37" name="直線矢印コネクタ 36">
            <a:extLst>
              <a:ext uri="{FF2B5EF4-FFF2-40B4-BE49-F238E27FC236}">
                <a16:creationId xmlns:a16="http://schemas.microsoft.com/office/drawing/2014/main" id="{080EEAE1-F114-4848-BCEC-98E599C082F9}"/>
              </a:ext>
            </a:extLst>
          </p:cNvPr>
          <p:cNvCxnSpPr>
            <a:cxnSpLocks/>
            <a:endCxn id="43" idx="0"/>
          </p:cNvCxnSpPr>
          <p:nvPr/>
        </p:nvCxnSpPr>
        <p:spPr>
          <a:xfrm flipH="1" flipV="1">
            <a:off x="10587926" y="4052186"/>
            <a:ext cx="3346" cy="1200426"/>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9" name="直線矢印コネクタ 38">
            <a:extLst>
              <a:ext uri="{FF2B5EF4-FFF2-40B4-BE49-F238E27FC236}">
                <a16:creationId xmlns:a16="http://schemas.microsoft.com/office/drawing/2014/main" id="{568E3FFB-E8BF-4723-B66C-85CFEC556FFA}"/>
              </a:ext>
            </a:extLst>
          </p:cNvPr>
          <p:cNvCxnSpPr>
            <a:cxnSpLocks/>
          </p:cNvCxnSpPr>
          <p:nvPr/>
        </p:nvCxnSpPr>
        <p:spPr>
          <a:xfrm flipV="1">
            <a:off x="10598893" y="4673941"/>
            <a:ext cx="777820" cy="556666"/>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0" name="アーチ 39">
            <a:extLst>
              <a:ext uri="{FF2B5EF4-FFF2-40B4-BE49-F238E27FC236}">
                <a16:creationId xmlns:a16="http://schemas.microsoft.com/office/drawing/2014/main" id="{16F4A255-6D85-4364-BF74-43E4BBAFF4E2}"/>
              </a:ext>
            </a:extLst>
          </p:cNvPr>
          <p:cNvSpPr/>
          <p:nvPr/>
        </p:nvSpPr>
        <p:spPr>
          <a:xfrm rot="2251958">
            <a:off x="10048872" y="4865966"/>
            <a:ext cx="914400" cy="914400"/>
          </a:xfrm>
          <a:prstGeom prst="blockArc">
            <a:avLst>
              <a:gd name="adj1" fmla="val 14614070"/>
              <a:gd name="adj2" fmla="val 17116889"/>
              <a:gd name="adj3" fmla="val 0"/>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6" name="グラフィックス 65" descr="恐竜の頭蓋骨 単色塗りつぶし">
            <a:extLst>
              <a:ext uri="{FF2B5EF4-FFF2-40B4-BE49-F238E27FC236}">
                <a16:creationId xmlns:a16="http://schemas.microsoft.com/office/drawing/2014/main" id="{920DB81E-8631-4802-A09F-17E9313BB9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162" y="6160763"/>
            <a:ext cx="456796" cy="456796"/>
          </a:xfrm>
          <a:prstGeom prst="rect">
            <a:avLst/>
          </a:prstGeom>
        </p:spPr>
      </p:pic>
      <p:sp>
        <p:nvSpPr>
          <p:cNvPr id="67" name="テキスト ボックス 66">
            <a:extLst>
              <a:ext uri="{FF2B5EF4-FFF2-40B4-BE49-F238E27FC236}">
                <a16:creationId xmlns:a16="http://schemas.microsoft.com/office/drawing/2014/main" id="{6AE4C3C9-2C8B-49C1-B175-4256987BB87B}"/>
              </a:ext>
            </a:extLst>
          </p:cNvPr>
          <p:cNvSpPr txBox="1"/>
          <p:nvPr/>
        </p:nvSpPr>
        <p:spPr>
          <a:xfrm>
            <a:off x="1359638" y="6203575"/>
            <a:ext cx="188517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モンスターの位置</a:t>
            </a:r>
          </a:p>
        </p:txBody>
      </p:sp>
      <p:pic>
        <p:nvPicPr>
          <p:cNvPr id="35" name="図 34">
            <a:extLst>
              <a:ext uri="{FF2B5EF4-FFF2-40B4-BE49-F238E27FC236}">
                <a16:creationId xmlns:a16="http://schemas.microsoft.com/office/drawing/2014/main" id="{0AB290A1-85E8-4E00-A4D1-E1E4710A58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17934850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1303</TotalTime>
  <Words>955</Words>
  <Application>Microsoft Office PowerPoint</Application>
  <PresentationFormat>ワイド画面</PresentationFormat>
  <Paragraphs>128</Paragraphs>
  <Slides>7</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vt:i4>
      </vt:variant>
    </vt:vector>
  </HeadingPairs>
  <TitlesOfParts>
    <vt:vector size="12"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70</cp:revision>
  <dcterms:created xsi:type="dcterms:W3CDTF">2024-04-14T10:11:40Z</dcterms:created>
  <dcterms:modified xsi:type="dcterms:W3CDTF">2024-05-16T08:34:37Z</dcterms:modified>
</cp:coreProperties>
</file>